
<file path=[Content_Types].xml><?xml version="1.0" encoding="utf-8"?>
<Types xmlns="http://schemas.openxmlformats.org/package/2006/content-types">
  <Default Extension="crdownload" ContentType="image/gi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5" r:id="rId10"/>
    <p:sldId id="264" r:id="rId11"/>
    <p:sldId id="267" r:id="rId12"/>
    <p:sldId id="268" r:id="rId13"/>
    <p:sldId id="343" r:id="rId14"/>
    <p:sldId id="344" r:id="rId15"/>
    <p:sldId id="345" r:id="rId16"/>
    <p:sldId id="277" r:id="rId17"/>
    <p:sldId id="278" r:id="rId18"/>
    <p:sldId id="281" r:id="rId19"/>
    <p:sldId id="284" r:id="rId20"/>
    <p:sldId id="346" r:id="rId21"/>
    <p:sldId id="347" r:id="rId22"/>
    <p:sldId id="348" r:id="rId23"/>
    <p:sldId id="34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uple of men fighting in a ring with a crowd watching&#10;&#10;Description automatically generated with low confidence">
            <a:extLst>
              <a:ext uri="{FF2B5EF4-FFF2-40B4-BE49-F238E27FC236}">
                <a16:creationId xmlns:a16="http://schemas.microsoft.com/office/drawing/2014/main" id="{AFE39FD0-CCBF-4EF7-B000-9677528C2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9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235DD9-2C0F-4699-AD96-7DBC0AB1CE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Shoulder Injuries in Combat Sports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05BD7-C8CF-470A-A83A-A4C4BEAA4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68718-41CD-44B7-A5E9-0FA8122CE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A900A-4678-44DA-AA3D-E525EFD4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93673-DE33-42DA-831F-5453656B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3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5F5AA-0556-4AF1-BFEA-68E01C80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132F25-A1A6-49A6-BC8C-5E5E08E49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3CC73-FED9-4151-B769-B5F1155D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3E4C8-CB20-4559-AF59-42A33C24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F2849-2CBF-4AFF-B5AB-3FB6956DF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4A814-9FC7-421E-AC2D-D421D44407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EA1BEB-E1A8-4ADE-9B94-1CC669807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B3229-F3A9-4D34-B2DD-0BDEBB98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965CB-66D7-4C9A-AFC2-E19C80AD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C4937-5C5B-4A3B-BD2B-479D15C3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4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5952-2B93-4065-8F0F-C12DDB2C8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133BB-A916-49D5-9E24-85496CE7D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B1466-7392-49F5-903E-4FA6D138D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DA362-2889-4246-8F61-B21D9940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01F7E-6916-4AF8-B962-1B20EBC9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3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F2DFA-DDC3-4E8C-B17E-C5666C7C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779EC-8154-4B9E-9B91-8F0564902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2ED63-CD02-4FBA-9D03-A87F56EC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E401B-9AF2-4565-9900-9156A2FE2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FF3E9-1332-488B-90E5-6778C103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9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9C3A4-F058-4658-9CB6-18F22B523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C28B5-21BA-4675-84FB-E305D052A7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224F8-D3B7-47E4-805D-A57911B31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4909E-2B63-4170-BA4A-006080E5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0EA14-A21B-4BFA-9A1F-16B06CA7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AB6BBC-22DC-4A93-A069-C4FEACB1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8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3C81-E972-4967-8610-6AB8F023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3422D1-E43D-4836-96BC-489E1F43E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7BABE-0A3B-40DA-AC1D-83E269266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9676E-BF7B-4600-AA13-E6E70A9B80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4B2CB-F22B-43E6-82E3-E5C056EB90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7DDD3-24E3-4DF6-866E-54A7C4F44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1659E6-2728-4478-8C3C-936C9C5A2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59C174-8F2A-42B8-A1FA-82A7F1744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5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51807-1CA2-4488-B5B2-42D791C05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94AA3-DA75-4B54-8F0D-1D0D56D1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5AA24-2489-48E9-9CC0-DF86B345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B188E0-7954-47CA-855A-646872BBE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5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387098-A3A9-4B98-BC34-971C33D6A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33F0A-8DC3-42A7-AEDF-CBBE77E2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34EE6-AB13-4CE1-A18D-C282A984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698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1905-CB2D-459E-A44D-7C47C60C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D0764-9734-439D-A538-E23867972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1E78FF-D156-48F3-A217-5D30381DF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EEF09-63A8-454C-8C67-21B49B40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625DB-25D1-448C-BA3F-6521C704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FD061-D2E1-433A-8FD7-298B9242F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8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309D-A569-44B9-AB9B-910B71B79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3A2FDC-A9E1-4B97-8DCE-6A3D8C596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4CB8F-74CD-4887-8D1B-4D8AA263A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7FDA2-8A8B-4334-8FCF-502A3CF2B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595B6-1083-4B94-BD34-6744DC855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AB2617-E41C-44D4-BBAA-07437D0B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2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A58385-C5E7-49DC-AE0C-064A5C535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AD7B5-C65A-49C3-AA84-76B9BEF21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3031C-FD17-4294-B23C-677BEA7FD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74838-F6D4-47B7-B7AE-C05EEFD9029C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B7B61-90F4-4938-AB75-A3BBAC888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CBAF9-CAD1-4CD1-B652-B9A53287BE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000A-A2F7-479F-B3A1-A79E5CF41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4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crdownload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crdownload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uple of men fighting in a ring with a crowd watching&#10;&#10;Description automatically generated with low confidence">
            <a:extLst>
              <a:ext uri="{FF2B5EF4-FFF2-40B4-BE49-F238E27FC236}">
                <a16:creationId xmlns:a16="http://schemas.microsoft.com/office/drawing/2014/main" id="{E2E02281-02DC-42EF-AB61-FCE7484AC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04ECD5-3FDC-4679-B7F1-479F6B684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/>
              <a:t>Shoulder Injuries in Combat Sports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B409E-66AD-4F0F-8079-36C78FCE6F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US" sz="2000" dirty="0"/>
              <a:t>Rance McClain, DO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79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471AC-0820-48B2-A093-D841EAAE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Glenohumeral Dislocation</a:t>
            </a:r>
          </a:p>
        </p:txBody>
      </p:sp>
      <p:pic>
        <p:nvPicPr>
          <p:cNvPr id="8" name="Content Placeholder 7" descr="A person taking a picture of another person in a boxing ring&#10;&#10;Description automatically generated with medium confidence">
            <a:extLst>
              <a:ext uri="{FF2B5EF4-FFF2-40B4-BE49-F238E27FC236}">
                <a16:creationId xmlns:a16="http://schemas.microsoft.com/office/drawing/2014/main" id="{6D6CAA4A-9E49-460C-95D9-09ACAD2E1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906274"/>
            <a:ext cx="6000750" cy="4412316"/>
          </a:xfrm>
        </p:spPr>
      </p:pic>
    </p:spTree>
    <p:extLst>
      <p:ext uri="{BB962C8B-B14F-4D97-AF65-F5344CB8AC3E}">
        <p14:creationId xmlns:p14="http://schemas.microsoft.com/office/powerpoint/2010/main" val="3178070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471AC-0820-48B2-A093-D841EAAE4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Glenohumeral Dislocation</a:t>
            </a:r>
          </a:p>
        </p:txBody>
      </p:sp>
      <p:pic>
        <p:nvPicPr>
          <p:cNvPr id="6" name="Content Placeholder 5" descr="A picture containing text, person, outdoor, player&#10;&#10;Description automatically generated">
            <a:extLst>
              <a:ext uri="{FF2B5EF4-FFF2-40B4-BE49-F238E27FC236}">
                <a16:creationId xmlns:a16="http://schemas.microsoft.com/office/drawing/2014/main" id="{02669964-9936-41C8-9BE1-7C751404C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05" y="1690688"/>
            <a:ext cx="8719389" cy="4844105"/>
          </a:xfrm>
        </p:spPr>
      </p:pic>
    </p:spTree>
    <p:extLst>
      <p:ext uri="{BB962C8B-B14F-4D97-AF65-F5344CB8AC3E}">
        <p14:creationId xmlns:p14="http://schemas.microsoft.com/office/powerpoint/2010/main" val="4243499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2DFCC-14AD-40B9-8138-DE354A497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Kimura vs Americana</a:t>
            </a:r>
          </a:p>
        </p:txBody>
      </p:sp>
      <p:pic>
        <p:nvPicPr>
          <p:cNvPr id="5" name="Content Placeholder 4" descr="A picture containing text, person, sport&#10;&#10;Description automatically generated">
            <a:extLst>
              <a:ext uri="{FF2B5EF4-FFF2-40B4-BE49-F238E27FC236}">
                <a16:creationId xmlns:a16="http://schemas.microsoft.com/office/drawing/2014/main" id="{F1D3CF89-2704-41E3-92D8-8CED9AF46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5354"/>
            <a:ext cx="5772150" cy="3424809"/>
          </a:xfrm>
        </p:spPr>
      </p:pic>
      <p:pic>
        <p:nvPicPr>
          <p:cNvPr id="7" name="Picture 6" descr="A picture containing text, sport, player&#10;&#10;Description automatically generated">
            <a:extLst>
              <a:ext uri="{FF2B5EF4-FFF2-40B4-BE49-F238E27FC236}">
                <a16:creationId xmlns:a16="http://schemas.microsoft.com/office/drawing/2014/main" id="{A7516D44-022A-42EF-9AC2-F32B6C64B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66" y="2745354"/>
            <a:ext cx="4559408" cy="342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48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>
            <a:extLst>
              <a:ext uri="{FF2B5EF4-FFF2-40B4-BE49-F238E27FC236}">
                <a16:creationId xmlns:a16="http://schemas.microsoft.com/office/drawing/2014/main" id="{99127EC2-D476-45A2-87E4-4B9404A80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630488"/>
            <a:ext cx="9144000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36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23555" name="Rectangle 8">
            <a:extLst>
              <a:ext uri="{FF2B5EF4-FFF2-40B4-BE49-F238E27FC236}">
                <a16:creationId xmlns:a16="http://schemas.microsoft.com/office/drawing/2014/main" id="{EB18FB8F-B0F2-44DB-A7A6-11C0C6F61D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INSTABILITY</a:t>
            </a:r>
          </a:p>
        </p:txBody>
      </p:sp>
      <p:sp>
        <p:nvSpPr>
          <p:cNvPr id="23556" name="Rectangle 9">
            <a:extLst>
              <a:ext uri="{FF2B5EF4-FFF2-40B4-BE49-F238E27FC236}">
                <a16:creationId xmlns:a16="http://schemas.microsoft.com/office/drawing/2014/main" id="{CCC0F5A2-2C0E-4F52-955B-4C97D9093B1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term "shoulder instability" constitutes a spectrum of disorders that includes laxity, subluxation and dislocation.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4BB11A2-CC8D-424C-96B4-2F1672D0BC8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050471" y="0"/>
            <a:ext cx="7772400" cy="1295400"/>
          </a:xfrm>
        </p:spPr>
        <p:txBody>
          <a:bodyPr/>
          <a:lstStyle/>
          <a:p>
            <a:pPr eaLnBrk="1" hangingPunct="1"/>
            <a:r>
              <a:rPr lang="en-US" altLang="en-US" dirty="0"/>
              <a:t>Static restraints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CEB8848D-86C3-4B2C-8C5C-4511BD83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471" y="1769268"/>
            <a:ext cx="6781800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Tx/>
            </a:pPr>
            <a:r>
              <a:rPr lang="en-US" altLang="en-US" dirty="0">
                <a:latin typeface="Times New Roman" panose="02020603050405020304" pitchFamily="18" charset="0"/>
              </a:rPr>
              <a:t> Negative intra-articular pressure 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</a:pPr>
            <a:r>
              <a:rPr lang="en-US" altLang="en-US" dirty="0">
                <a:latin typeface="Times New Roman" panose="02020603050405020304" pitchFamily="18" charset="0"/>
              </a:rPr>
              <a:t> Ligaments and capsule 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</a:pPr>
            <a:r>
              <a:rPr lang="en-US" altLang="en-US" dirty="0">
                <a:latin typeface="Times New Roman" panose="02020603050405020304" pitchFamily="18" charset="0"/>
              </a:rPr>
              <a:t> Labrum (increases concavity)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</a:pPr>
            <a:r>
              <a:rPr lang="en-US" altLang="en-US" dirty="0">
                <a:latin typeface="Times New Roman" panose="02020603050405020304" pitchFamily="18" charset="0"/>
              </a:rPr>
              <a:t> Articular surfaces/osseous anatomy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buClr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(very little because surface area of humeral head is 3X glenoid) </a:t>
            </a:r>
          </a:p>
          <a:p>
            <a:pPr lvl="2">
              <a:spcBef>
                <a:spcPts val="500"/>
              </a:spcBef>
              <a:spcAft>
                <a:spcPts val="500"/>
              </a:spcAft>
              <a:buClrTx/>
              <a:buNone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FDC74-9D5E-47ED-9C11-2F14C96AE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4029" y="4288631"/>
            <a:ext cx="28575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315EAB9-D382-4EF6-B2EF-E509BB75DA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Dynamic restraints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51195BD8-08B3-4E96-9C42-F5B3135ABEDD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Rotator cuff muscles</a:t>
            </a:r>
          </a:p>
          <a:p>
            <a:pPr eaLnBrk="1" hangingPunct="1"/>
            <a:r>
              <a:rPr lang="en-US" altLang="en-US"/>
              <a:t>Deltoid and biceps</a:t>
            </a:r>
          </a:p>
          <a:p>
            <a:pPr lvl="1" eaLnBrk="1" hangingPunct="1"/>
            <a:r>
              <a:rPr lang="en-US" altLang="en-US"/>
              <a:t>Concavity compression</a:t>
            </a:r>
          </a:p>
          <a:p>
            <a:pPr eaLnBrk="1" hangingPunct="1"/>
            <a:r>
              <a:rPr lang="en-US" altLang="en-US"/>
              <a:t>Scapular position/stability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>
            <a:extLst>
              <a:ext uri="{FF2B5EF4-FFF2-40B4-BE49-F238E27FC236}">
                <a16:creationId xmlns:a16="http://schemas.microsoft.com/office/drawing/2014/main" id="{3C3AB2C0-0988-43DA-B5AB-371D1136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44196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1E6D19BC-7AF9-4CB1-BE50-5A2AF6028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1"/>
            <a:ext cx="44196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25" name="Rectangle 5">
            <a:extLst>
              <a:ext uri="{FF2B5EF4-FFF2-40B4-BE49-F238E27FC236}">
                <a16:creationId xmlns:a16="http://schemas.microsoft.com/office/drawing/2014/main" id="{003534FC-3BA7-4682-BD55-CA033A5DF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49070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The maximal angle that the net humeral joint reaction force can make with the glenoid center line in a given direction is the </a:t>
            </a:r>
            <a:r>
              <a:rPr lang="en-US" altLang="en-US" u="sng" dirty="0">
                <a:latin typeface="Times New Roman" panose="02020603050405020304" pitchFamily="18" charset="0"/>
              </a:rPr>
              <a:t>balance stability angle</a:t>
            </a:r>
            <a:r>
              <a:rPr lang="en-US" altLang="en-US" dirty="0">
                <a:latin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BA42EAF-6A7B-4C1D-A5C4-2C55D22E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457201"/>
            <a:ext cx="84820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The humeral head will remain </a:t>
            </a:r>
            <a:r>
              <a:rPr lang="en-US" altLang="en-US" i="1" u="sng" dirty="0">
                <a:latin typeface="Times New Roman" panose="02020603050405020304" pitchFamily="18" charset="0"/>
              </a:rPr>
              <a:t>centered</a:t>
            </a:r>
            <a:r>
              <a:rPr lang="en-US" altLang="en-US" i="1" dirty="0">
                <a:latin typeface="Times New Roman" panose="02020603050405020304" pitchFamily="18" charset="0"/>
              </a:rPr>
              <a:t> in the glenoid fossa if the glenoid and humeral joint surfaces are congruent and if the net humeral joint reaction force is directed within the effective glenoid arc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  <a:br>
              <a:rPr lang="en-US" altLang="en-US" dirty="0">
                <a:latin typeface="Times New Roman" panose="02020603050405020304" pitchFamily="18" charset="0"/>
              </a:rPr>
            </a:br>
            <a:endParaRPr lang="en-US" altLang="en-US" dirty="0">
              <a:latin typeface="Times New Roman" panose="02020603050405020304" pitchFamily="18" charset="0"/>
            </a:endParaRP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56D8B000-326F-47CE-BA41-FC65FBE59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52674"/>
            <a:ext cx="48768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>
            <a:extLst>
              <a:ext uri="{FF2B5EF4-FFF2-40B4-BE49-F238E27FC236}">
                <a16:creationId xmlns:a16="http://schemas.microsoft.com/office/drawing/2014/main" id="{35E3DF6F-2325-4B03-95F0-690511EB3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71" name="Picture 4">
            <a:extLst>
              <a:ext uri="{FF2B5EF4-FFF2-40B4-BE49-F238E27FC236}">
                <a16:creationId xmlns:a16="http://schemas.microsoft.com/office/drawing/2014/main" id="{4DE9A514-CF20-4CB4-AB69-88454D68C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2772" name="Picture 1028">
            <a:extLst>
              <a:ext uri="{FF2B5EF4-FFF2-40B4-BE49-F238E27FC236}">
                <a16:creationId xmlns:a16="http://schemas.microsoft.com/office/drawing/2014/main" id="{48F4E594-5991-44C8-A280-77EC1EE83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219200"/>
            <a:ext cx="37242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E39765D-0276-491B-A648-DC7150DC597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Ligamentous stabilization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26F2C6B-E3DA-4236-A1B3-6DFFB3953832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Check reins</a:t>
            </a:r>
          </a:p>
          <a:p>
            <a:pPr lvl="1" eaLnBrk="1" hangingPunct="1"/>
            <a:r>
              <a:rPr lang="en-US" altLang="en-US" dirty="0"/>
              <a:t>balanced force exceeds balanced stability angle.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95511010-916B-41EA-8342-4F81D9B1E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971800"/>
            <a:ext cx="3733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CA0F-C12D-479F-AA0D-D765CA7B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E70F6-0A9E-4CD9-A9BC-B8F7E9F67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Differentiate acute vs chronic shoulder injuries in combat sports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Diagnose risk factors for shoulder injuries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Construct mechanisms of injury likely to occur in various combat sports athletes and situations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963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49AF47-272E-497B-8469-1199217C29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21677"/>
            <a:ext cx="12241966" cy="581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34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504051-3DEC-4ADF-87F8-BFDBFFC9E02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33400"/>
            <a:ext cx="12189462" cy="57912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</p:spTree>
    <p:extLst>
      <p:ext uri="{BB962C8B-B14F-4D97-AF65-F5344CB8AC3E}">
        <p14:creationId xmlns:p14="http://schemas.microsoft.com/office/powerpoint/2010/main" val="672684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DCCD-4B19-4030-9ED9-17333CD0E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Scapular Assessment and Stability Exercises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1CCD3C-8691-42A7-AC41-6768B47ED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2300" y="2383631"/>
            <a:ext cx="4381500" cy="3286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7A0929-8586-46ED-9E96-014D06FB4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83632"/>
            <a:ext cx="4215533" cy="32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19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FF650-F0F1-49E1-BBCE-96440AFD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85A0A-35C3-4C44-A801-DFE3BC38A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CA0F-C12D-479F-AA0D-D765CA7B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of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E70F6-0A9E-4CD9-A9BC-B8F7E9F67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Acute</a:t>
            </a:r>
          </a:p>
          <a:p>
            <a:pPr lvl="1"/>
            <a:r>
              <a:rPr lang="en-US" dirty="0"/>
              <a:t>Fracture</a:t>
            </a:r>
          </a:p>
          <a:p>
            <a:pPr lvl="1"/>
            <a:r>
              <a:rPr lang="en-US" dirty="0"/>
              <a:t>Soft tissue tear</a:t>
            </a:r>
          </a:p>
          <a:p>
            <a:pPr lvl="1"/>
            <a:r>
              <a:rPr lang="en-US" dirty="0"/>
              <a:t>Traumatic dislocation</a:t>
            </a:r>
          </a:p>
          <a:p>
            <a:r>
              <a:rPr lang="en-US" dirty="0"/>
              <a:t>Chronic</a:t>
            </a:r>
          </a:p>
          <a:p>
            <a:pPr lvl="1"/>
            <a:r>
              <a:rPr lang="en-US" dirty="0"/>
              <a:t>Instability</a:t>
            </a:r>
          </a:p>
          <a:p>
            <a:pPr lvl="1"/>
            <a:r>
              <a:rPr lang="en-US" dirty="0"/>
              <a:t>Imbalance</a:t>
            </a:r>
          </a:p>
          <a:p>
            <a:pPr lvl="1"/>
            <a:r>
              <a:rPr lang="en-US" dirty="0"/>
              <a:t>Impingement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CA0F-C12D-479F-AA0D-D765CA7B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of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E70F6-0A9E-4CD9-A9BC-B8F7E9F67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forces</a:t>
            </a:r>
          </a:p>
          <a:p>
            <a:pPr lvl="1"/>
            <a:r>
              <a:rPr lang="en-US" dirty="0"/>
              <a:t>Submission attempt from opponent</a:t>
            </a:r>
          </a:p>
          <a:p>
            <a:pPr lvl="1"/>
            <a:r>
              <a:rPr lang="en-US" dirty="0"/>
              <a:t>Contact with cage/ring/object</a:t>
            </a:r>
          </a:p>
          <a:p>
            <a:r>
              <a:rPr lang="en-US" dirty="0"/>
              <a:t>Internally derived forces</a:t>
            </a:r>
          </a:p>
          <a:p>
            <a:pPr lvl="1"/>
            <a:r>
              <a:rPr lang="en-US" dirty="0"/>
              <a:t>Landed punch</a:t>
            </a:r>
          </a:p>
          <a:p>
            <a:pPr lvl="1"/>
            <a:r>
              <a:rPr lang="en-US" dirty="0"/>
              <a:t>Missed punch</a:t>
            </a:r>
          </a:p>
          <a:p>
            <a:pPr lvl="1"/>
            <a:r>
              <a:rPr lang="en-US" dirty="0"/>
              <a:t>Repetitive training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0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CA0F-C12D-479F-AA0D-D765CA7BB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E70F6-0A9E-4CD9-A9BC-B8F7E9F67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Boxing</a:t>
            </a:r>
          </a:p>
          <a:p>
            <a:pPr lvl="1"/>
            <a:r>
              <a:rPr lang="en-US" dirty="0"/>
              <a:t>#1 – Hand, #2 – wrist, #3 – elbow, #4 -  low back, #5 – shoulder/ankle tied</a:t>
            </a:r>
          </a:p>
          <a:p>
            <a:r>
              <a:rPr lang="en-US" dirty="0"/>
              <a:t>Wrestling</a:t>
            </a:r>
          </a:p>
          <a:p>
            <a:pPr lvl="1"/>
            <a:r>
              <a:rPr lang="en-US" dirty="0"/>
              <a:t>#1 - Shoulder</a:t>
            </a:r>
          </a:p>
          <a:p>
            <a:r>
              <a:rPr lang="en-US" dirty="0"/>
              <a:t>Judo</a:t>
            </a:r>
          </a:p>
          <a:p>
            <a:pPr lvl="1"/>
            <a:r>
              <a:rPr lang="en-US" dirty="0"/>
              <a:t>#1 - Shoulder</a:t>
            </a:r>
          </a:p>
          <a:p>
            <a:r>
              <a:rPr lang="en-US" dirty="0"/>
              <a:t>MMA</a:t>
            </a:r>
          </a:p>
          <a:p>
            <a:pPr lvl="1"/>
            <a:r>
              <a:rPr lang="en-US" dirty="0"/>
              <a:t>#1 – Head/neck, #2 – lower extremity, #3 – upper extremity</a:t>
            </a:r>
          </a:p>
          <a:p>
            <a:pPr lvl="1"/>
            <a:r>
              <a:rPr lang="en-US" dirty="0"/>
              <a:t>Nose, shoulder and toe all tied at 6.3% chance of injury</a:t>
            </a:r>
          </a:p>
        </p:txBody>
      </p:sp>
    </p:spTree>
    <p:extLst>
      <p:ext uri="{BB962C8B-B14F-4D97-AF65-F5344CB8AC3E}">
        <p14:creationId xmlns:p14="http://schemas.microsoft.com/office/powerpoint/2010/main" val="672272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BA60-F66C-4B17-96C9-3F84F674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Separation</a:t>
            </a:r>
          </a:p>
        </p:txBody>
      </p:sp>
      <p:pic>
        <p:nvPicPr>
          <p:cNvPr id="7" name="Picture 6" descr="A picture containing text, person, outdoor, crowd&#10;&#10;Description automatically generated">
            <a:extLst>
              <a:ext uri="{FF2B5EF4-FFF2-40B4-BE49-F238E27FC236}">
                <a16:creationId xmlns:a16="http://schemas.microsoft.com/office/drawing/2014/main" id="{492E494E-EBA0-46B4-AE4A-921239375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2" y="2791619"/>
            <a:ext cx="4572000" cy="2571750"/>
          </a:xfrm>
          <a:prstGeom prst="rect">
            <a:avLst/>
          </a:prstGeom>
        </p:spPr>
      </p:pic>
      <p:pic>
        <p:nvPicPr>
          <p:cNvPr id="11" name="Content Placeholder 10" descr="Two men in a boxing ring&#10;&#10;Description automatically generated with low confidence">
            <a:extLst>
              <a:ext uri="{FF2B5EF4-FFF2-40B4-BE49-F238E27FC236}">
                <a16:creationId xmlns:a16="http://schemas.microsoft.com/office/drawing/2014/main" id="{6C74EAA0-46E4-4C5E-B13F-664CF540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91619"/>
            <a:ext cx="4572000" cy="2571750"/>
          </a:xfrm>
        </p:spPr>
      </p:pic>
    </p:spTree>
    <p:extLst>
      <p:ext uri="{BB962C8B-B14F-4D97-AF65-F5344CB8AC3E}">
        <p14:creationId xmlns:p14="http://schemas.microsoft.com/office/powerpoint/2010/main" val="408730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ABA60-F66C-4B17-96C9-3F84F6747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Clavicle Fracture</a:t>
            </a:r>
          </a:p>
        </p:txBody>
      </p:sp>
      <p:pic>
        <p:nvPicPr>
          <p:cNvPr id="6" name="Content Placeholder 5" descr="A picture containing sport, person, boxing&#10;&#10;Description automatically generated">
            <a:extLst>
              <a:ext uri="{FF2B5EF4-FFF2-40B4-BE49-F238E27FC236}">
                <a16:creationId xmlns:a16="http://schemas.microsoft.com/office/drawing/2014/main" id="{FAF2C293-9ABB-46BD-8A13-945336B7C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119" y="2215606"/>
            <a:ext cx="5475731" cy="427726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56C50E-11FF-4F1D-A632-CE13015A6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2500"/>
            <a:ext cx="6023026" cy="42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1AB61-3B1A-425C-A9E4-66E497449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Pectoralis Tear</a:t>
            </a:r>
          </a:p>
        </p:txBody>
      </p:sp>
      <p:pic>
        <p:nvPicPr>
          <p:cNvPr id="12" name="Content Placeholder 11" descr="A picture containing person, sport, player, hitting&#10;&#10;Description automatically generated">
            <a:extLst>
              <a:ext uri="{FF2B5EF4-FFF2-40B4-BE49-F238E27FC236}">
                <a16:creationId xmlns:a16="http://schemas.microsoft.com/office/drawing/2014/main" id="{05936238-EED9-40D8-94D8-D447B81DA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2367643"/>
            <a:ext cx="6095353" cy="3423557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0F81B2-5A79-4ED4-A2E4-0EC24A756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67643"/>
            <a:ext cx="6113494" cy="342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9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8AEA-8FCA-4BC6-BF15-D3F09F46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Proximal Biceps tear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E98D49-1D1D-4F45-B199-62271E459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351338" cy="4351338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1ADD74E-7804-42CB-8210-67501AAF8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143" y="2009531"/>
            <a:ext cx="6507282" cy="363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00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318</Words>
  <Application>Microsoft Office PowerPoint</Application>
  <PresentationFormat>Widescreen</PresentationFormat>
  <Paragraphs>63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Office Theme</vt:lpstr>
      <vt:lpstr>Shoulder Injuries in Combat Sports</vt:lpstr>
      <vt:lpstr>Objectives</vt:lpstr>
      <vt:lpstr>Nature of Injury</vt:lpstr>
      <vt:lpstr>Nature of Injury</vt:lpstr>
      <vt:lpstr>Incidence</vt:lpstr>
      <vt:lpstr>AC Separation</vt:lpstr>
      <vt:lpstr>Clavicle Fracture</vt:lpstr>
      <vt:lpstr>Pectoralis Tear</vt:lpstr>
      <vt:lpstr>Proximal Biceps tear</vt:lpstr>
      <vt:lpstr>Glenohumeral Dislocation</vt:lpstr>
      <vt:lpstr>Glenohumeral Dislocation</vt:lpstr>
      <vt:lpstr>Kimura vs Americana</vt:lpstr>
      <vt:lpstr> INSTABILITY</vt:lpstr>
      <vt:lpstr>Static restraints</vt:lpstr>
      <vt:lpstr>Dynamic restraints </vt:lpstr>
      <vt:lpstr>PowerPoint Presentation</vt:lpstr>
      <vt:lpstr>PowerPoint Presentation</vt:lpstr>
      <vt:lpstr>PowerPoint Presentation</vt:lpstr>
      <vt:lpstr>Ligamentous stabilization</vt:lpstr>
      <vt:lpstr>PowerPoint Presentation</vt:lpstr>
      <vt:lpstr>PowerPoint Presentation</vt:lpstr>
      <vt:lpstr>Scapular Assessment and Stability Exercises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Injuries in Combat Sports</dc:title>
  <dc:creator>Rance McClain, DO</dc:creator>
  <cp:lastModifiedBy>Rance McClain, DO</cp:lastModifiedBy>
  <cp:revision>4</cp:revision>
  <dcterms:created xsi:type="dcterms:W3CDTF">2021-09-14T21:33:42Z</dcterms:created>
  <dcterms:modified xsi:type="dcterms:W3CDTF">2021-09-18T17:22:08Z</dcterms:modified>
</cp:coreProperties>
</file>