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71"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62" d="100"/>
          <a:sy n="62" d="100"/>
        </p:scale>
        <p:origin x="258" y="72"/>
      </p:cViewPr>
      <p:guideLst/>
    </p:cSldViewPr>
  </p:slideViewPr>
  <p:outlineViewPr>
    <p:cViewPr>
      <p:scale>
        <a:sx n="33" d="100"/>
        <a:sy n="33" d="100"/>
      </p:scale>
      <p:origin x="0" y="-155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0E8B-70EB-4148-9A78-C0A57C63A5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11C24B-7FE7-4FD0-9A70-7BBA3E15D8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5FDCAC-B713-4C51-97C5-98D2B3BCF4D3}"/>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5" name="Footer Placeholder 4">
            <a:extLst>
              <a:ext uri="{FF2B5EF4-FFF2-40B4-BE49-F238E27FC236}">
                <a16:creationId xmlns:a16="http://schemas.microsoft.com/office/drawing/2014/main" id="{7B1D1B75-82B8-4C95-A170-3395011DA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9B062-B011-4159-8F44-B71905568866}"/>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224932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2291-4CE7-421B-9DCF-AEC8627392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358B42-96FA-472D-8228-27C5ED816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138D0-457B-401D-A1B2-28A080012B10}"/>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5" name="Footer Placeholder 4">
            <a:extLst>
              <a:ext uri="{FF2B5EF4-FFF2-40B4-BE49-F238E27FC236}">
                <a16:creationId xmlns:a16="http://schemas.microsoft.com/office/drawing/2014/main" id="{921D2971-EB4E-495C-9AB3-8E41B7E6B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55BC0-AE06-49B3-98E1-347D33A42F16}"/>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339136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9239F9-A8F2-4184-8C96-68AEA4E410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62D1EB-17A4-4891-9EB9-D031DE2142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E5C52-970C-49B6-B7F1-5C209FE99A32}"/>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5" name="Footer Placeholder 4">
            <a:extLst>
              <a:ext uri="{FF2B5EF4-FFF2-40B4-BE49-F238E27FC236}">
                <a16:creationId xmlns:a16="http://schemas.microsoft.com/office/drawing/2014/main" id="{B39FBBD2-95D8-499D-8156-690A6E041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39743-499B-44FB-A4DD-B54E12071FDF}"/>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240419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B1F0-C5B9-46A7-97B8-ACC782170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D9BDF-20AD-4075-A5F8-5CB650DB54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A23EB-5864-4DEC-8669-ABC84345E200}"/>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5" name="Footer Placeholder 4">
            <a:extLst>
              <a:ext uri="{FF2B5EF4-FFF2-40B4-BE49-F238E27FC236}">
                <a16:creationId xmlns:a16="http://schemas.microsoft.com/office/drawing/2014/main" id="{F5EE0274-3A26-4C32-AA6A-4C3AD4B52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AE8B4-1E43-4DA1-AD85-C87B6A4A612D}"/>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330318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E352-8835-4586-B6D9-7840849BE9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2FF984-2D20-4BA4-BB79-8D0B81F82C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B9A0F1-157E-4E5F-A54E-912A91D31658}"/>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5" name="Footer Placeholder 4">
            <a:extLst>
              <a:ext uri="{FF2B5EF4-FFF2-40B4-BE49-F238E27FC236}">
                <a16:creationId xmlns:a16="http://schemas.microsoft.com/office/drawing/2014/main" id="{9D982221-B423-4EEF-97BE-8FFF89FB0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BF24B-1E07-49BF-8296-624465E58B8C}"/>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170948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BE2F-F420-4023-AC4B-F886222A73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26297B-231F-441B-84C3-51DA5596DD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1BAE8E-0633-4458-9942-CCF13D4D1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C0052-20BA-446F-8DC2-D481F0C69D47}"/>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6" name="Footer Placeholder 5">
            <a:extLst>
              <a:ext uri="{FF2B5EF4-FFF2-40B4-BE49-F238E27FC236}">
                <a16:creationId xmlns:a16="http://schemas.microsoft.com/office/drawing/2014/main" id="{AFDB7BDC-DFDB-4EB8-845A-A99E0C9A4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85CB34-2E71-4C47-AF45-5F47321070BE}"/>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34836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C98D-FA9D-4A4D-8970-06A128CEF2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7406D3-072F-4623-83B9-5806AADDB3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C423D4-6F75-4113-B0C4-9DF4106DB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0BFA91-1908-474E-9238-4628DCB96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2DA513-0CBC-4117-8115-C26077CC24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B980E0-2126-4C60-A831-A651F9141A97}"/>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8" name="Footer Placeholder 7">
            <a:extLst>
              <a:ext uri="{FF2B5EF4-FFF2-40B4-BE49-F238E27FC236}">
                <a16:creationId xmlns:a16="http://schemas.microsoft.com/office/drawing/2014/main" id="{CD6C5E4F-D2CF-47BD-B7F3-DBDFA14348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7DC0DC-088E-4CB4-8EA9-CE851CCD5C26}"/>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19429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1042-0C16-4AD8-8E08-D137F4194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753E62-C6EA-419F-841A-FB69FE46D6A4}"/>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4" name="Footer Placeholder 3">
            <a:extLst>
              <a:ext uri="{FF2B5EF4-FFF2-40B4-BE49-F238E27FC236}">
                <a16:creationId xmlns:a16="http://schemas.microsoft.com/office/drawing/2014/main" id="{3C5C8F18-2D1E-4998-B355-74809FABBC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7DD54F-1C88-417D-9827-47CD56A7F09B}"/>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216229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3A167-6D1C-42FA-9C9D-C0C4CA158AD7}"/>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3" name="Footer Placeholder 2">
            <a:extLst>
              <a:ext uri="{FF2B5EF4-FFF2-40B4-BE49-F238E27FC236}">
                <a16:creationId xmlns:a16="http://schemas.microsoft.com/office/drawing/2014/main" id="{F1872E32-F41D-4E8B-B41D-7D75CAE24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BF9A16-4514-4611-9D8E-6ACFAA110D74}"/>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3862235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11BF-E1AD-49D6-AFC0-ABCFB5CE9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32E28-0257-4843-AE54-80263967A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1D1EEE-1EB6-4D2B-B2A2-ACF677625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43DCD0-9D82-4CA2-9693-6A684579CABA}"/>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6" name="Footer Placeholder 5">
            <a:extLst>
              <a:ext uri="{FF2B5EF4-FFF2-40B4-BE49-F238E27FC236}">
                <a16:creationId xmlns:a16="http://schemas.microsoft.com/office/drawing/2014/main" id="{1ECA7518-BDFA-42F3-87A2-EDCFFE3FF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C8BFD-BF53-4CE0-A5EC-1121A51DE19F}"/>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86316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A5F00-E098-4A54-AD2E-846F7F5FA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E3A5BB-4A9B-4E06-89D2-FB18B4A0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91DD31-BCB1-44C3-B6E3-EE30A6EE7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17162-744B-4A5E-860C-0A5B36874B78}"/>
              </a:ext>
            </a:extLst>
          </p:cNvPr>
          <p:cNvSpPr>
            <a:spLocks noGrp="1"/>
          </p:cNvSpPr>
          <p:nvPr>
            <p:ph type="dt" sz="half" idx="10"/>
          </p:nvPr>
        </p:nvSpPr>
        <p:spPr/>
        <p:txBody>
          <a:bodyPr/>
          <a:lstStyle/>
          <a:p>
            <a:fld id="{0D38DC1C-0130-422A-9742-B738986922C4}" type="datetimeFigureOut">
              <a:rPr lang="en-US" smtClean="0"/>
              <a:t>9/17/2021</a:t>
            </a:fld>
            <a:endParaRPr lang="en-US"/>
          </a:p>
        </p:txBody>
      </p:sp>
      <p:sp>
        <p:nvSpPr>
          <p:cNvPr id="6" name="Footer Placeholder 5">
            <a:extLst>
              <a:ext uri="{FF2B5EF4-FFF2-40B4-BE49-F238E27FC236}">
                <a16:creationId xmlns:a16="http://schemas.microsoft.com/office/drawing/2014/main" id="{4C71804F-9E94-4A9B-80CF-4D3679F19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C7C88-D03C-4EFB-8FDB-23136602BAC2}"/>
              </a:ext>
            </a:extLst>
          </p:cNvPr>
          <p:cNvSpPr>
            <a:spLocks noGrp="1"/>
          </p:cNvSpPr>
          <p:nvPr>
            <p:ph type="sldNum" sz="quarter" idx="12"/>
          </p:nvPr>
        </p:nvSpPr>
        <p:spPr/>
        <p:txBody>
          <a:bodyPr/>
          <a:lstStyle/>
          <a:p>
            <a:fld id="{67F1FD1E-F787-4DA7-96D5-1F7E21FE6793}" type="slidenum">
              <a:rPr lang="en-US" smtClean="0"/>
              <a:t>‹#›</a:t>
            </a:fld>
            <a:endParaRPr lang="en-US"/>
          </a:p>
        </p:txBody>
      </p:sp>
    </p:spTree>
    <p:extLst>
      <p:ext uri="{BB962C8B-B14F-4D97-AF65-F5344CB8AC3E}">
        <p14:creationId xmlns:p14="http://schemas.microsoft.com/office/powerpoint/2010/main" val="332694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21ADD2-59E7-4935-866C-8EC5E52B1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B5B03A-9B42-4344-99BB-F946505DB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AB915-4BB6-4BC6-8AE6-E709FDE0AA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8DC1C-0130-422A-9742-B738986922C4}" type="datetimeFigureOut">
              <a:rPr lang="en-US" smtClean="0"/>
              <a:t>9/17/2021</a:t>
            </a:fld>
            <a:endParaRPr lang="en-US"/>
          </a:p>
        </p:txBody>
      </p:sp>
      <p:sp>
        <p:nvSpPr>
          <p:cNvPr id="5" name="Footer Placeholder 4">
            <a:extLst>
              <a:ext uri="{FF2B5EF4-FFF2-40B4-BE49-F238E27FC236}">
                <a16:creationId xmlns:a16="http://schemas.microsoft.com/office/drawing/2014/main" id="{78BC9ACA-0753-426D-B4C4-0DE7B4646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BB49E4-45EA-47E1-8EC8-71FE9795BD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1FD1E-F787-4DA7-96D5-1F7E21FE6793}" type="slidenum">
              <a:rPr lang="en-US" smtClean="0"/>
              <a:t>‹#›</a:t>
            </a:fld>
            <a:endParaRPr lang="en-US"/>
          </a:p>
        </p:txBody>
      </p:sp>
    </p:spTree>
    <p:extLst>
      <p:ext uri="{BB962C8B-B14F-4D97-AF65-F5344CB8AC3E}">
        <p14:creationId xmlns:p14="http://schemas.microsoft.com/office/powerpoint/2010/main" val="195044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E5D6-A4CC-4AE3-A6EA-AB910C2D85E3}"/>
              </a:ext>
            </a:extLst>
          </p:cNvPr>
          <p:cNvSpPr>
            <a:spLocks noGrp="1"/>
          </p:cNvSpPr>
          <p:nvPr>
            <p:ph type="ctrTitle"/>
          </p:nvPr>
        </p:nvSpPr>
        <p:spPr>
          <a:xfrm>
            <a:off x="1524000" y="213361"/>
            <a:ext cx="9144000" cy="2133600"/>
          </a:xfrm>
        </p:spPr>
        <p:txBody>
          <a:bodyPr>
            <a:normAutofit fontScale="90000"/>
          </a:bodyPr>
          <a:lstStyle/>
          <a:p>
            <a:endParaRPr lang="en-US" sz="6000" b="0" i="0" u="none" strike="noStrike" kern="1200" baseline="0" dirty="0">
              <a:solidFill>
                <a:schemeClr val="tx1"/>
              </a:solidFill>
              <a:latin typeface="+mj-lt"/>
              <a:ea typeface="+mj-ea"/>
              <a:cs typeface="+mj-cs"/>
            </a:endParaRPr>
          </a:p>
          <a:p>
            <a:r>
              <a:rPr lang="en-US" sz="6000" b="0" i="0" u="none" strike="noStrike" kern="1200" baseline="0" dirty="0">
                <a:solidFill>
                  <a:schemeClr val="tx1"/>
                </a:solidFill>
                <a:latin typeface="+mj-lt"/>
                <a:ea typeface="+mj-ea"/>
                <a:cs typeface="+mj-cs"/>
              </a:rPr>
              <a:t> </a:t>
            </a:r>
            <a:r>
              <a:rPr lang="en-US" sz="6000" b="1" i="0" u="none" strike="noStrike" kern="1200" baseline="0" dirty="0">
                <a:solidFill>
                  <a:schemeClr val="tx1"/>
                </a:solidFill>
                <a:latin typeface="+mj-lt"/>
                <a:ea typeface="+mj-ea"/>
                <a:cs typeface="+mj-cs"/>
              </a:rPr>
              <a:t>Safe Sparring Protocol: reducing head impact exposures during training in combat sports </a:t>
            </a:r>
            <a:endParaRPr lang="en-US" dirty="0"/>
          </a:p>
        </p:txBody>
      </p:sp>
      <p:sp>
        <p:nvSpPr>
          <p:cNvPr id="3" name="Subtitle 2">
            <a:extLst>
              <a:ext uri="{FF2B5EF4-FFF2-40B4-BE49-F238E27FC236}">
                <a16:creationId xmlns:a16="http://schemas.microsoft.com/office/drawing/2014/main" id="{34367643-8636-4B0B-8D05-879BD593DB3A}"/>
              </a:ext>
            </a:extLst>
          </p:cNvPr>
          <p:cNvSpPr>
            <a:spLocks noGrp="1"/>
          </p:cNvSpPr>
          <p:nvPr>
            <p:ph type="subTitle" idx="1"/>
          </p:nvPr>
        </p:nvSpPr>
        <p:spPr/>
        <p:txBody>
          <a:bodyPr>
            <a:normAutofit fontScale="92500" lnSpcReduction="10000"/>
          </a:bodyPr>
          <a:lstStyle/>
          <a:p>
            <a:r>
              <a:rPr lang="en-US" dirty="0"/>
              <a:t>Nitin K Sethi, MD, MBBS, FAAN</a:t>
            </a:r>
          </a:p>
          <a:p>
            <a:r>
              <a:rPr lang="en-US" dirty="0"/>
              <a:t>Director, Weill Cornell Concussion and Brain Injury Center</a:t>
            </a:r>
          </a:p>
          <a:p>
            <a:r>
              <a:rPr lang="en-US" dirty="0"/>
              <a:t>Chief Medical Officer, New York State Athletic Commission (NYSAC)</a:t>
            </a:r>
          </a:p>
          <a:p>
            <a:r>
              <a:rPr lang="en-US" dirty="0"/>
              <a:t>Secretary and Chief Scientific Officer, Association of Ringside Physicians (ARP)</a:t>
            </a:r>
          </a:p>
        </p:txBody>
      </p:sp>
      <p:pic>
        <p:nvPicPr>
          <p:cNvPr id="5" name="Picture 4" descr="A picture containing text&#10;&#10;Description automatically generated">
            <a:extLst>
              <a:ext uri="{FF2B5EF4-FFF2-40B4-BE49-F238E27FC236}">
                <a16:creationId xmlns:a16="http://schemas.microsoft.com/office/drawing/2014/main" id="{E94AD493-60E0-4BFB-A8F3-C71F5BF9A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108" y="2041947"/>
            <a:ext cx="2133601" cy="2194983"/>
          </a:xfrm>
          <a:prstGeom prst="rect">
            <a:avLst/>
          </a:prstGeom>
        </p:spPr>
      </p:pic>
    </p:spTree>
    <p:extLst>
      <p:ext uri="{BB962C8B-B14F-4D97-AF65-F5344CB8AC3E}">
        <p14:creationId xmlns:p14="http://schemas.microsoft.com/office/powerpoint/2010/main" val="32505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EB4C-7875-4767-9039-5E3B443ADE67}"/>
              </a:ext>
            </a:extLst>
          </p:cNvPr>
          <p:cNvSpPr>
            <a:spLocks noGrp="1"/>
          </p:cNvSpPr>
          <p:nvPr>
            <p:ph type="title"/>
          </p:nvPr>
        </p:nvSpPr>
        <p:spPr/>
        <p:txBody>
          <a:bodyPr/>
          <a:lstStyle/>
          <a:p>
            <a:r>
              <a:rPr lang="en-US" dirty="0"/>
              <a:t>SAFE SPARRING PROTOCOL</a:t>
            </a:r>
          </a:p>
        </p:txBody>
      </p:sp>
      <p:sp>
        <p:nvSpPr>
          <p:cNvPr id="3" name="Content Placeholder 2">
            <a:extLst>
              <a:ext uri="{FF2B5EF4-FFF2-40B4-BE49-F238E27FC236}">
                <a16:creationId xmlns:a16="http://schemas.microsoft.com/office/drawing/2014/main" id="{B6708B99-9057-4AF3-8B7C-66659B33609F}"/>
              </a:ext>
            </a:extLst>
          </p:cNvPr>
          <p:cNvSpPr>
            <a:spLocks noGrp="1"/>
          </p:cNvSpPr>
          <p:nvPr>
            <p:ph idx="1"/>
          </p:nvPr>
        </p:nvSpPr>
        <p:spPr>
          <a:xfrm>
            <a:off x="838200" y="1432561"/>
            <a:ext cx="10515600" cy="3820160"/>
          </a:xfrm>
        </p:spPr>
        <p:txBody>
          <a:bodyPr>
            <a:normAutofit fontScale="70000" lnSpcReduction="20000"/>
          </a:bodyPr>
          <a:lstStyle/>
          <a:p>
            <a:endParaRPr lang="en-US" sz="2800" b="0" i="0" u="none" strike="noStrike" kern="1200" baseline="0" dirty="0">
              <a:solidFill>
                <a:schemeClr val="tx1"/>
              </a:solidFill>
              <a:latin typeface="+mn-lt"/>
              <a:ea typeface="+mn-ea"/>
              <a:cs typeface="+mn-cs"/>
            </a:endParaRP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9. </a:t>
            </a:r>
            <a:r>
              <a:rPr lang="en-US" sz="2800" b="1" i="0" u="none" strike="noStrike" kern="1200" baseline="0" dirty="0">
                <a:solidFill>
                  <a:schemeClr val="tx1"/>
                </a:solidFill>
                <a:latin typeface="+mn-lt"/>
                <a:ea typeface="+mn-ea"/>
                <a:cs typeface="+mn-cs"/>
              </a:rPr>
              <a:t>Medical oversight of the training camp: </a:t>
            </a:r>
            <a:r>
              <a:rPr lang="en-US" sz="2800" b="0" i="0" u="none" strike="noStrike" kern="1200" baseline="0" dirty="0">
                <a:solidFill>
                  <a:schemeClr val="tx1"/>
                </a:solidFill>
                <a:latin typeface="+mn-lt"/>
                <a:ea typeface="+mn-ea"/>
                <a:cs typeface="+mn-cs"/>
              </a:rPr>
              <a:t>it is recommended that a qualified physician serve as a consultant for the training camp. This physician can be the combatant’s primary care physician (PCP) with whom the combatant already has an established and trusting patient-doctor relationship. The physician can be consulted as needed if any medical concerns or HIEs arise during the training camp. Use of the standardized assessment of concussion test (SCAT5) is recommended for evaluation of concussion.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10. </a:t>
            </a:r>
            <a:r>
              <a:rPr lang="en-US" sz="2800" b="1" i="0" u="none" strike="noStrike" kern="1200" baseline="0" dirty="0">
                <a:solidFill>
                  <a:schemeClr val="tx1"/>
                </a:solidFill>
                <a:latin typeface="+mn-lt"/>
                <a:ea typeface="+mn-ea"/>
                <a:cs typeface="+mn-cs"/>
              </a:rPr>
              <a:t>Training camp diary: </a:t>
            </a:r>
            <a:r>
              <a:rPr lang="en-US" sz="2800" b="0" i="0" u="none" strike="noStrike" kern="1200" baseline="0" dirty="0">
                <a:solidFill>
                  <a:schemeClr val="tx1"/>
                </a:solidFill>
                <a:latin typeface="+mn-lt"/>
                <a:ea typeface="+mn-ea"/>
                <a:cs typeface="+mn-cs"/>
              </a:rPr>
              <a:t>it is recommended that a training camp diary be maintained by the trainer. All aspects of the training should be detailed in this diary from commencement until end of camp, which should include daily weight, hydration, and nutrition status, sparring details and concussions or HIE(s) during training. This should include knock downs and knock outs (if any) during sparring. </a:t>
            </a:r>
          </a:p>
          <a:p>
            <a:endParaRPr lang="en-US" dirty="0"/>
          </a:p>
        </p:txBody>
      </p:sp>
      <p:pic>
        <p:nvPicPr>
          <p:cNvPr id="1026" name="Picture 2" descr="UFC 249 blow: Ringside physicians recommend all events are called off">
            <a:extLst>
              <a:ext uri="{FF2B5EF4-FFF2-40B4-BE49-F238E27FC236}">
                <a16:creationId xmlns:a16="http://schemas.microsoft.com/office/drawing/2014/main" id="{EEA56866-892C-466B-B930-F8633C1C9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465" y="365125"/>
            <a:ext cx="2333180" cy="15544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ining Camp Diary:">
            <a:extLst>
              <a:ext uri="{FF2B5EF4-FFF2-40B4-BE49-F238E27FC236}">
                <a16:creationId xmlns:a16="http://schemas.microsoft.com/office/drawing/2014/main" id="{A86B8392-D7DC-45C1-A873-DC6C59B3D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9226"/>
            <a:ext cx="2834640" cy="161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59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EEDC-5F09-4366-B664-21676BD3DF17}"/>
              </a:ext>
            </a:extLst>
          </p:cNvPr>
          <p:cNvSpPr>
            <a:spLocks noGrp="1"/>
          </p:cNvSpPr>
          <p:nvPr>
            <p:ph type="title"/>
          </p:nvPr>
        </p:nvSpPr>
        <p:spPr/>
        <p:txBody>
          <a:bodyPr/>
          <a:lstStyle/>
          <a:p>
            <a:r>
              <a:rPr lang="en-US" dirty="0"/>
              <a:t>RATIONALE </a:t>
            </a:r>
            <a:r>
              <a:rPr lang="en-US" baseline="0" dirty="0"/>
              <a:t>OF THE PROPOSED SAFE SPARRING PROTOCOL</a:t>
            </a:r>
            <a:endParaRPr lang="en-US" dirty="0"/>
          </a:p>
        </p:txBody>
      </p:sp>
      <p:sp>
        <p:nvSpPr>
          <p:cNvPr id="3" name="Content Placeholder 2">
            <a:extLst>
              <a:ext uri="{FF2B5EF4-FFF2-40B4-BE49-F238E27FC236}">
                <a16:creationId xmlns:a16="http://schemas.microsoft.com/office/drawing/2014/main" id="{EF5F7CC6-1ECA-4ED4-9CF6-B8342BB4CE3E}"/>
              </a:ext>
            </a:extLst>
          </p:cNvPr>
          <p:cNvSpPr>
            <a:spLocks noGrp="1"/>
          </p:cNvSpPr>
          <p:nvPr>
            <p:ph idx="1"/>
          </p:nvPr>
        </p:nvSpPr>
        <p:spPr/>
        <p:txBody>
          <a:bodyPr>
            <a:normAutofit fontScale="70000" lnSpcReduction="20000"/>
          </a:bodyPr>
          <a:lstStyle/>
          <a:p>
            <a:r>
              <a:rPr lang="en-US" sz="2800" b="0" i="0" u="none" strike="noStrike" kern="1200" baseline="0" dirty="0">
                <a:solidFill>
                  <a:schemeClr val="tx1"/>
                </a:solidFill>
                <a:latin typeface="+mn-lt"/>
                <a:ea typeface="+mn-ea"/>
                <a:cs typeface="+mn-cs"/>
              </a:rPr>
              <a:t>The purpose of these guidelines is to decrease the risk of cumulative head trauma associated with sparring and training. </a:t>
            </a:r>
          </a:p>
          <a:p>
            <a:r>
              <a:rPr lang="en-US" sz="2800" b="0" i="0" u="none" strike="noStrike" kern="1200" baseline="0" dirty="0">
                <a:solidFill>
                  <a:schemeClr val="tx1"/>
                </a:solidFill>
                <a:latin typeface="+mn-lt"/>
                <a:ea typeface="+mn-ea"/>
                <a:cs typeface="+mn-cs"/>
              </a:rPr>
              <a:t>Cumulative head trauma may result in both short-term and long-term neurologic consequences. </a:t>
            </a:r>
          </a:p>
          <a:p>
            <a:r>
              <a:rPr lang="en-US" sz="2800" b="0" i="0" u="none" strike="noStrike" kern="1200" baseline="0" dirty="0">
                <a:solidFill>
                  <a:schemeClr val="tx1"/>
                </a:solidFill>
                <a:latin typeface="+mn-lt"/>
                <a:ea typeface="+mn-ea"/>
                <a:cs typeface="+mn-cs"/>
              </a:rPr>
              <a:t>Concussions fall at one end of the mild traumatic brain injury spectrum, however repetitive concussions and sub concussive HIEs contribute to the development of chronic neurologic injury. </a:t>
            </a:r>
          </a:p>
          <a:p>
            <a:r>
              <a:rPr lang="en-US" sz="2800" b="0" i="0" u="none" strike="noStrike" kern="1200" baseline="0" dirty="0">
                <a:solidFill>
                  <a:schemeClr val="tx1"/>
                </a:solidFill>
                <a:latin typeface="+mn-lt"/>
                <a:ea typeface="+mn-ea"/>
                <a:cs typeface="+mn-cs"/>
              </a:rPr>
              <a:t>Limiting the size of the opponent to his or her own weight class will limit the force generated by a blow to the head. </a:t>
            </a:r>
          </a:p>
          <a:p>
            <a:r>
              <a:rPr lang="en-US" sz="2800" b="0" i="0" u="none" strike="noStrike" kern="1200" baseline="0" dirty="0">
                <a:solidFill>
                  <a:schemeClr val="tx1"/>
                </a:solidFill>
                <a:latin typeface="+mn-lt"/>
                <a:ea typeface="+mn-ea"/>
                <a:cs typeface="+mn-cs"/>
              </a:rPr>
              <a:t>To dissipate some of this energy away from the brain, appropriate gloves and headgear should be used during sparring. </a:t>
            </a:r>
          </a:p>
          <a:p>
            <a:r>
              <a:rPr lang="en-US" sz="2800" b="0" i="0" u="none" strike="noStrike" kern="1200" baseline="0" dirty="0">
                <a:solidFill>
                  <a:schemeClr val="tx1"/>
                </a:solidFill>
                <a:latin typeface="+mn-lt"/>
                <a:ea typeface="+mn-ea"/>
                <a:cs typeface="+mn-cs"/>
              </a:rPr>
              <a:t>Neck strengthening helps transmit some of this energy away from the head. </a:t>
            </a:r>
          </a:p>
          <a:p>
            <a:r>
              <a:rPr lang="en-US" sz="2800" b="0" i="0" u="none" strike="noStrike" kern="1200" baseline="0" dirty="0">
                <a:solidFill>
                  <a:schemeClr val="tx1"/>
                </a:solidFill>
                <a:latin typeface="+mn-lt"/>
                <a:ea typeface="+mn-ea"/>
                <a:cs typeface="+mn-cs"/>
              </a:rPr>
              <a:t>An appropriately sized mouthguard also helps absorb some of this energy although the scientific literature on this is not as strong. </a:t>
            </a:r>
          </a:p>
          <a:p>
            <a:r>
              <a:rPr lang="en-US" sz="2800" b="0" i="0" u="none" strike="noStrike" kern="1200" baseline="0" dirty="0">
                <a:solidFill>
                  <a:schemeClr val="tx1"/>
                </a:solidFill>
                <a:latin typeface="+mn-lt"/>
                <a:ea typeface="+mn-ea"/>
                <a:cs typeface="+mn-cs"/>
              </a:rPr>
              <a:t>limiting the exposure to trauma will decrease the risk of neurologic sequelae. This may be done by limiting the number of rounds of sparring over the training period. </a:t>
            </a:r>
            <a:endParaRPr lang="en-US" dirty="0"/>
          </a:p>
        </p:txBody>
      </p:sp>
    </p:spTree>
    <p:extLst>
      <p:ext uri="{BB962C8B-B14F-4D97-AF65-F5344CB8AC3E}">
        <p14:creationId xmlns:p14="http://schemas.microsoft.com/office/powerpoint/2010/main" val="157611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E7B6-4354-4A8E-96D0-3F05156F4B52}"/>
              </a:ext>
            </a:extLst>
          </p:cNvPr>
          <p:cNvSpPr>
            <a:spLocks noGrp="1"/>
          </p:cNvSpPr>
          <p:nvPr>
            <p:ph type="title"/>
          </p:nvPr>
        </p:nvSpPr>
        <p:spPr/>
        <p:txBody>
          <a:bodyPr/>
          <a:lstStyle/>
          <a:p>
            <a:r>
              <a:rPr lang="en-US" dirty="0"/>
              <a:t>CHALLENGES</a:t>
            </a:r>
            <a:r>
              <a:rPr lang="en-US" baseline="0" dirty="0"/>
              <a:t> AHEAD</a:t>
            </a:r>
            <a:endParaRPr lang="en-US" dirty="0"/>
          </a:p>
        </p:txBody>
      </p:sp>
      <p:sp>
        <p:nvSpPr>
          <p:cNvPr id="3" name="Content Placeholder 2">
            <a:extLst>
              <a:ext uri="{FF2B5EF4-FFF2-40B4-BE49-F238E27FC236}">
                <a16:creationId xmlns:a16="http://schemas.microsoft.com/office/drawing/2014/main" id="{4D7BF63B-6E91-429D-BA25-7FDC93DFE3F2}"/>
              </a:ext>
            </a:extLst>
          </p:cNvPr>
          <p:cNvSpPr>
            <a:spLocks noGrp="1"/>
          </p:cNvSpPr>
          <p:nvPr>
            <p:ph idx="1"/>
          </p:nvPr>
        </p:nvSpPr>
        <p:spPr>
          <a:xfrm>
            <a:off x="838200" y="2225041"/>
            <a:ext cx="10515600" cy="3951922"/>
          </a:xfrm>
        </p:spPr>
        <p:txBody>
          <a:bodyPr>
            <a:normAutofit/>
          </a:bodyPr>
          <a:lstStyle/>
          <a:p>
            <a:r>
              <a:rPr lang="en-US" sz="2800" b="0" i="0" u="none" strike="noStrike" kern="1200" baseline="0" dirty="0">
                <a:solidFill>
                  <a:schemeClr val="tx1"/>
                </a:solidFill>
                <a:latin typeface="+mn-lt"/>
                <a:ea typeface="+mn-ea"/>
                <a:cs typeface="+mn-cs"/>
              </a:rPr>
              <a:t>If combatants, trainers, and coaches do not follow our recommendations, the changes we prescribe will have little effect. </a:t>
            </a:r>
          </a:p>
          <a:p>
            <a:pPr marL="0" indent="0">
              <a:buNone/>
            </a:pPr>
            <a:endParaRPr lang="en-US" sz="2800" b="0" i="0" u="none" strike="noStrike" kern="1200" baseline="0" dirty="0">
              <a:solidFill>
                <a:schemeClr val="tx1"/>
              </a:solidFill>
              <a:latin typeface="+mn-lt"/>
              <a:ea typeface="+mn-ea"/>
              <a:cs typeface="+mn-cs"/>
            </a:endParaRPr>
          </a:p>
          <a:p>
            <a:pPr marL="0" indent="0">
              <a:buNone/>
            </a:pPr>
            <a:endParaRPr lang="en-US" dirty="0"/>
          </a:p>
          <a:p>
            <a:pPr marL="0" indent="0">
              <a:buNone/>
            </a:pPr>
            <a:endParaRPr lang="en-US" sz="2800" b="0" i="0" u="none" strike="noStrike" kern="1200" baseline="0" dirty="0">
              <a:solidFill>
                <a:schemeClr val="tx1"/>
              </a:solidFill>
              <a:latin typeface="+mn-lt"/>
              <a:ea typeface="+mn-ea"/>
              <a:cs typeface="+mn-cs"/>
            </a:endParaRPr>
          </a:p>
          <a:p>
            <a:pPr marL="0" indent="0">
              <a:buNone/>
            </a:pPr>
            <a:r>
              <a:rPr lang="en-US" sz="1800" b="0" i="1" u="none" strike="noStrike" kern="1200" baseline="0" dirty="0">
                <a:solidFill>
                  <a:schemeClr val="tx1"/>
                </a:solidFill>
                <a:latin typeface="+mn-lt"/>
                <a:ea typeface="+mn-ea"/>
                <a:cs typeface="+mn-cs"/>
              </a:rPr>
              <a:t>(Image source: https://www.trainerslibrary.org/challenges-ahead/)</a:t>
            </a:r>
            <a:endParaRPr lang="en-US" sz="1800" i="1" dirty="0"/>
          </a:p>
        </p:txBody>
      </p:sp>
      <p:pic>
        <p:nvPicPr>
          <p:cNvPr id="6146" name="Picture 2" descr="Challenges ahead">
            <a:extLst>
              <a:ext uri="{FF2B5EF4-FFF2-40B4-BE49-F238E27FC236}">
                <a16:creationId xmlns:a16="http://schemas.microsoft.com/office/drawing/2014/main" id="{52BFD5E0-362E-4F0A-A013-52C4BFAEA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412" y="5555"/>
            <a:ext cx="2983115" cy="154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594D-8864-4850-A282-2EE5AE2180C0}"/>
              </a:ext>
            </a:extLst>
          </p:cNvPr>
          <p:cNvSpPr>
            <a:spLocks noGrp="1"/>
          </p:cNvSpPr>
          <p:nvPr>
            <p:ph type="title"/>
          </p:nvPr>
        </p:nvSpPr>
        <p:spPr/>
        <p:txBody>
          <a:bodyPr/>
          <a:lstStyle/>
          <a:p>
            <a:r>
              <a:rPr lang="en-US" dirty="0"/>
              <a:t>OVERCOMING THE CHALLENGES</a:t>
            </a:r>
          </a:p>
        </p:txBody>
      </p:sp>
      <p:sp>
        <p:nvSpPr>
          <p:cNvPr id="3" name="Content Placeholder 2">
            <a:extLst>
              <a:ext uri="{FF2B5EF4-FFF2-40B4-BE49-F238E27FC236}">
                <a16:creationId xmlns:a16="http://schemas.microsoft.com/office/drawing/2014/main" id="{0939B991-E2EE-4E2C-9137-37CF85A20D43}"/>
              </a:ext>
            </a:extLst>
          </p:cNvPr>
          <p:cNvSpPr>
            <a:spLocks noGrp="1"/>
          </p:cNvSpPr>
          <p:nvPr>
            <p:ph idx="1"/>
          </p:nvPr>
        </p:nvSpPr>
        <p:spPr/>
        <p:txBody>
          <a:bodyPr>
            <a:normAutofit lnSpcReduction="10000"/>
          </a:bodyPr>
          <a:lstStyle/>
          <a:p>
            <a:r>
              <a:rPr lang="en-US" sz="2800" b="0" i="0" kern="1200" baseline="0" dirty="0">
                <a:solidFill>
                  <a:schemeClr val="tx1"/>
                </a:solidFill>
                <a:effectLst/>
                <a:latin typeface="+mn-lt"/>
                <a:ea typeface="+mn-ea"/>
                <a:cs typeface="+mn-cs"/>
              </a:rPr>
              <a:t>Combatants may be more likely to follow the guidelines if they realize cumulative head trauma may hinder their athletic performance. </a:t>
            </a:r>
          </a:p>
          <a:p>
            <a:r>
              <a:rPr lang="en-US" sz="2800" b="0" i="0" kern="1200" baseline="0" dirty="0">
                <a:solidFill>
                  <a:schemeClr val="tx1"/>
                </a:solidFill>
                <a:effectLst/>
                <a:latin typeface="+mn-lt"/>
                <a:ea typeface="+mn-ea"/>
                <a:cs typeface="+mn-cs"/>
              </a:rPr>
              <a:t>The consequences of “neurologic sequelae of multiple concussions and HIEs” should be made clear to all concerned parties. The sequelae include but are not limited to poor balance and decreased reaction time. </a:t>
            </a:r>
          </a:p>
          <a:p>
            <a:r>
              <a:rPr lang="en-US" sz="1900" b="0" i="1" kern="1200" baseline="0" dirty="0">
                <a:solidFill>
                  <a:schemeClr val="tx1"/>
                </a:solidFill>
                <a:effectLst/>
                <a:latin typeface="+mn-lt"/>
                <a:ea typeface="+mn-ea"/>
                <a:cs typeface="+mn-cs"/>
              </a:rPr>
              <a:t>An NCAA study revealed that those athletes who were exposed to more sub-concussive head impacts during practice had a lower threshold for concussion in the game. </a:t>
            </a:r>
            <a:r>
              <a:rPr lang="en-US" sz="2800" b="0" i="0" kern="1200" baseline="0" dirty="0">
                <a:solidFill>
                  <a:schemeClr val="tx1"/>
                </a:solidFill>
                <a:effectLst/>
                <a:latin typeface="+mn-lt"/>
                <a:ea typeface="+mn-ea"/>
                <a:cs typeface="+mn-cs"/>
              </a:rPr>
              <a:t>In combatants, this translates to a “weaker chin.” </a:t>
            </a:r>
          </a:p>
          <a:p>
            <a:r>
              <a:rPr lang="en-US" sz="2800" b="0" i="0" kern="1200" baseline="0" dirty="0">
                <a:solidFill>
                  <a:schemeClr val="tx1"/>
                </a:solidFill>
                <a:effectLst/>
                <a:latin typeface="+mn-lt"/>
                <a:ea typeface="+mn-ea"/>
                <a:cs typeface="+mn-cs"/>
              </a:rPr>
              <a:t>Allowing for more recovery between sparring sessions and after competition will allow for optimal performance. </a:t>
            </a:r>
            <a:endParaRPr lang="en-US" dirty="0"/>
          </a:p>
        </p:txBody>
      </p:sp>
    </p:spTree>
    <p:extLst>
      <p:ext uri="{BB962C8B-B14F-4D97-AF65-F5344CB8AC3E}">
        <p14:creationId xmlns:p14="http://schemas.microsoft.com/office/powerpoint/2010/main" val="242730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D26E-DAEF-4F98-9CF4-CD7123BD8133}"/>
              </a:ext>
            </a:extLst>
          </p:cNvPr>
          <p:cNvSpPr>
            <a:spLocks noGrp="1"/>
          </p:cNvSpPr>
          <p:nvPr>
            <p:ph type="title"/>
          </p:nvPr>
        </p:nvSpPr>
        <p:spPr/>
        <p:txBody>
          <a:bodyPr/>
          <a:lstStyle/>
          <a:p>
            <a:r>
              <a:rPr lang="en-US" dirty="0"/>
              <a:t>APPEAL TO THE ARP MEMBERSHIP</a:t>
            </a:r>
          </a:p>
        </p:txBody>
      </p:sp>
      <p:sp>
        <p:nvSpPr>
          <p:cNvPr id="3" name="Content Placeholder 2">
            <a:extLst>
              <a:ext uri="{FF2B5EF4-FFF2-40B4-BE49-F238E27FC236}">
                <a16:creationId xmlns:a16="http://schemas.microsoft.com/office/drawing/2014/main" id="{A87B6D75-B06E-4DAD-8C2C-CCCC1A7120AC}"/>
              </a:ext>
            </a:extLst>
          </p:cNvPr>
          <p:cNvSpPr>
            <a:spLocks noGrp="1"/>
          </p:cNvSpPr>
          <p:nvPr>
            <p:ph idx="1"/>
          </p:nvPr>
        </p:nvSpPr>
        <p:spPr/>
        <p:txBody>
          <a:bodyPr/>
          <a:lstStyle/>
          <a:p>
            <a:r>
              <a:rPr lang="en-US" sz="2800" b="0" i="0" u="none" strike="noStrike" kern="1200" baseline="0" dirty="0">
                <a:solidFill>
                  <a:schemeClr val="tx1"/>
                </a:solidFill>
                <a:latin typeface="+mn-lt"/>
                <a:ea typeface="+mn-ea"/>
                <a:cs typeface="+mn-cs"/>
              </a:rPr>
              <a:t>Our proposed SAFE SPARRING PROTOCOL be debated vigorously by the combat sports community (professional combatants, trainers, coaches), professional boxing and MMA governing bodies and scientific RINGSIDE PHYSICIAN community. </a:t>
            </a:r>
          </a:p>
          <a:p>
            <a:r>
              <a:rPr lang="en-US" sz="2800" b="0" i="0" u="none" strike="noStrike" kern="1200" baseline="0" dirty="0">
                <a:solidFill>
                  <a:schemeClr val="tx1"/>
                </a:solidFill>
                <a:latin typeface="+mn-lt"/>
                <a:ea typeface="+mn-ea"/>
                <a:cs typeface="+mn-cs"/>
              </a:rPr>
              <a:t>Evidence based guidelines be developed and adopted by all concerned parties and organizations.</a:t>
            </a:r>
          </a:p>
          <a:p>
            <a:pPr marL="0" indent="0">
              <a:buNone/>
            </a:pPr>
            <a:endParaRPr lang="en-US" sz="2800" b="0" i="0" u="none" strike="noStrike" kern="1200" baseline="0" dirty="0">
              <a:solidFill>
                <a:schemeClr val="tx1"/>
              </a:solidFill>
              <a:latin typeface="+mn-lt"/>
              <a:ea typeface="+mn-ea"/>
              <a:cs typeface="+mn-cs"/>
            </a:endParaRPr>
          </a:p>
          <a:p>
            <a:pPr marL="0" indent="0">
              <a:buNone/>
            </a:pPr>
            <a:endParaRPr lang="en-US" sz="1800" b="0" i="1" u="none" strike="noStrike" kern="1200" baseline="0" dirty="0">
              <a:solidFill>
                <a:schemeClr val="tx1"/>
              </a:solidFill>
              <a:latin typeface="+mn-lt"/>
              <a:ea typeface="+mn-ea"/>
              <a:cs typeface="+mn-cs"/>
            </a:endParaRPr>
          </a:p>
          <a:p>
            <a:pPr marL="0" indent="0">
              <a:buNone/>
            </a:pPr>
            <a:r>
              <a:rPr lang="en-US" sz="1800" b="0" i="1" u="none" strike="noStrike" kern="1200" baseline="0" dirty="0">
                <a:solidFill>
                  <a:schemeClr val="tx1"/>
                </a:solidFill>
                <a:latin typeface="+mn-lt"/>
                <a:ea typeface="+mn-ea"/>
                <a:cs typeface="+mn-cs"/>
              </a:rPr>
              <a:t>(Image source: https://aorp.wildapricot.org/)</a:t>
            </a:r>
          </a:p>
        </p:txBody>
      </p:sp>
      <p:pic>
        <p:nvPicPr>
          <p:cNvPr id="5124" name="Picture 4" descr="Association of Ringside Physicians - Home">
            <a:extLst>
              <a:ext uri="{FF2B5EF4-FFF2-40B4-BE49-F238E27FC236}">
                <a16:creationId xmlns:a16="http://schemas.microsoft.com/office/drawing/2014/main" id="{6FBC4DCC-48F7-40A7-86F2-64579986E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143" y="3532823"/>
            <a:ext cx="357187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52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2E3F-E959-443E-BD22-9C518538454B}"/>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AC8287A8-977A-4CE3-8C79-A4EE88CE9A72}"/>
              </a:ext>
            </a:extLst>
          </p:cNvPr>
          <p:cNvSpPr>
            <a:spLocks noGrp="1"/>
          </p:cNvSpPr>
          <p:nvPr>
            <p:ph idx="1"/>
          </p:nvPr>
        </p:nvSpPr>
        <p:spPr/>
        <p:txBody>
          <a:bodyPr/>
          <a:lstStyle/>
          <a:p>
            <a:pPr marL="0" indent="0">
              <a:buNone/>
            </a:pPr>
            <a:r>
              <a:rPr lang="en-US" dirty="0"/>
              <a:t>Codevelopers of the SAFE SPARRING PROTOCOL:-</a:t>
            </a:r>
          </a:p>
          <a:p>
            <a:pPr marL="0" indent="0">
              <a:buNone/>
            </a:pPr>
            <a:endParaRPr lang="en-US" dirty="0"/>
          </a:p>
          <a:p>
            <a:r>
              <a:rPr lang="en-US" sz="2800" b="0" i="0" u="none" strike="noStrike" kern="1200" baseline="0" dirty="0">
                <a:solidFill>
                  <a:schemeClr val="tx1"/>
                </a:solidFill>
                <a:latin typeface="+mn-lt"/>
                <a:ea typeface="+mn-ea"/>
                <a:cs typeface="+mn-cs"/>
              </a:rPr>
              <a:t>Michael </a:t>
            </a:r>
            <a:r>
              <a:rPr lang="en-US" sz="2800" b="0" i="0" u="none" strike="noStrike" kern="1200" baseline="0" dirty="0" err="1">
                <a:solidFill>
                  <a:schemeClr val="tx1"/>
                </a:solidFill>
                <a:latin typeface="+mn-lt"/>
                <a:ea typeface="+mn-ea"/>
                <a:cs typeface="+mn-cs"/>
              </a:rPr>
              <a:t>Lenihan</a:t>
            </a:r>
            <a:r>
              <a:rPr lang="en-US" sz="2800" b="0" i="0" u="none" strike="noStrike" kern="1200" baseline="0" dirty="0">
                <a:solidFill>
                  <a:schemeClr val="tx1"/>
                </a:solidFill>
                <a:latin typeface="+mn-lt"/>
                <a:ea typeface="+mn-ea"/>
                <a:cs typeface="+mn-cs"/>
              </a:rPr>
              <a:t>, MD</a:t>
            </a:r>
          </a:p>
          <a:p>
            <a:r>
              <a:rPr lang="en-US" sz="2800" b="0" i="0" u="none" strike="noStrike" kern="1200" baseline="0" dirty="0">
                <a:solidFill>
                  <a:schemeClr val="tx1"/>
                </a:solidFill>
                <a:latin typeface="+mn-lt"/>
                <a:ea typeface="+mn-ea"/>
                <a:cs typeface="+mn-cs"/>
              </a:rPr>
              <a:t>Victor </a:t>
            </a:r>
            <a:r>
              <a:rPr lang="en-US" sz="2800" b="0" i="0" u="none" strike="noStrike" kern="1200" baseline="0" dirty="0" err="1">
                <a:solidFill>
                  <a:schemeClr val="tx1"/>
                </a:solidFill>
                <a:latin typeface="+mn-lt"/>
                <a:ea typeface="+mn-ea"/>
                <a:cs typeface="+mn-cs"/>
              </a:rPr>
              <a:t>Khabie</a:t>
            </a:r>
            <a:r>
              <a:rPr lang="en-US" sz="2800" b="0" i="0" u="none" strike="noStrike" kern="1200" baseline="0" dirty="0">
                <a:solidFill>
                  <a:schemeClr val="tx1"/>
                </a:solidFill>
                <a:latin typeface="+mn-lt"/>
                <a:ea typeface="+mn-ea"/>
                <a:cs typeface="+mn-cs"/>
              </a:rPr>
              <a:t>, MD</a:t>
            </a:r>
          </a:p>
          <a:p>
            <a:r>
              <a:rPr lang="en-US" sz="2800" b="0" i="0" u="none" strike="noStrike" kern="1200" baseline="0" dirty="0">
                <a:solidFill>
                  <a:schemeClr val="tx1"/>
                </a:solidFill>
                <a:latin typeface="+mn-lt"/>
                <a:ea typeface="+mn-ea"/>
                <a:cs typeface="+mn-cs"/>
              </a:rPr>
              <a:t>Richard G. Chang, MD, MPH</a:t>
            </a:r>
          </a:p>
          <a:p>
            <a:r>
              <a:rPr lang="en-US" sz="2800" b="0" i="0" u="none" strike="noStrike" kern="1200" baseline="0" dirty="0">
                <a:solidFill>
                  <a:schemeClr val="tx1"/>
                </a:solidFill>
                <a:latin typeface="+mn-lt"/>
                <a:ea typeface="+mn-ea"/>
                <a:cs typeface="+mn-cs"/>
              </a:rPr>
              <a:t>Thomas </a:t>
            </a:r>
            <a:r>
              <a:rPr lang="en-US" sz="2800" b="0" i="0" u="none" strike="noStrike" kern="1200" baseline="0" dirty="0" err="1">
                <a:solidFill>
                  <a:schemeClr val="tx1"/>
                </a:solidFill>
                <a:latin typeface="+mn-lt"/>
                <a:ea typeface="+mn-ea"/>
                <a:cs typeface="+mn-cs"/>
              </a:rPr>
              <a:t>Aceto</a:t>
            </a:r>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Andrew Beaufort, MD </a:t>
            </a:r>
            <a:endParaRPr lang="en-US" dirty="0"/>
          </a:p>
        </p:txBody>
      </p:sp>
    </p:spTree>
    <p:extLst>
      <p:ext uri="{BB962C8B-B14F-4D97-AF65-F5344CB8AC3E}">
        <p14:creationId xmlns:p14="http://schemas.microsoft.com/office/powerpoint/2010/main" val="165647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0D81-186A-4CC7-BDF5-6A2B669EDCB1}"/>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1D4BA881-D99D-4037-A670-F62C01D1F1FC}"/>
              </a:ext>
            </a:extLst>
          </p:cNvPr>
          <p:cNvSpPr>
            <a:spLocks noGrp="1"/>
          </p:cNvSpPr>
          <p:nvPr>
            <p:ph idx="1"/>
          </p:nvPr>
        </p:nvSpPr>
        <p:spPr/>
        <p:txBody>
          <a:bodyPr/>
          <a:lstStyle/>
          <a:p>
            <a:pPr marL="0" indent="0">
              <a:buNone/>
            </a:pPr>
            <a:r>
              <a:rPr lang="en-US" dirty="0"/>
              <a:t>The views</a:t>
            </a:r>
            <a:r>
              <a:rPr lang="en-US" baseline="0" dirty="0"/>
              <a:t> expressed are mine and do not necessarily reflect the views of the institutions and organizations I serve.</a:t>
            </a:r>
          </a:p>
          <a:p>
            <a:pPr marL="0" indent="0">
              <a:buNone/>
            </a:pPr>
            <a:endParaRPr lang="en-US" baseline="0" dirty="0"/>
          </a:p>
          <a:p>
            <a:pPr marL="0" indent="0">
              <a:buNone/>
            </a:pPr>
            <a:r>
              <a:rPr lang="en-US" dirty="0"/>
              <a:t>I disclose no other</a:t>
            </a:r>
            <a:r>
              <a:rPr lang="en-US" baseline="0" dirty="0"/>
              <a:t> relevant financial interests. </a:t>
            </a:r>
            <a:endParaRPr lang="en-US" dirty="0"/>
          </a:p>
        </p:txBody>
      </p:sp>
    </p:spTree>
    <p:extLst>
      <p:ext uri="{BB962C8B-B14F-4D97-AF65-F5344CB8AC3E}">
        <p14:creationId xmlns:p14="http://schemas.microsoft.com/office/powerpoint/2010/main" val="133759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D37B-169F-4A1E-9C9D-C569874695CA}"/>
              </a:ext>
            </a:extLst>
          </p:cNvPr>
          <p:cNvSpPr>
            <a:spLocks noGrp="1"/>
          </p:cNvSpPr>
          <p:nvPr>
            <p:ph type="title"/>
          </p:nvPr>
        </p:nvSpPr>
        <p:spPr/>
        <p:txBody>
          <a:bodyPr/>
          <a:lstStyle/>
          <a:p>
            <a:r>
              <a:rPr lang="en-US" dirty="0"/>
              <a:t>Background/why</a:t>
            </a:r>
            <a:r>
              <a:rPr lang="en-US" baseline="0" dirty="0"/>
              <a:t> is a safe sparring protocol the need of the hour in boxing?</a:t>
            </a:r>
            <a:endParaRPr lang="en-US" dirty="0"/>
          </a:p>
        </p:txBody>
      </p:sp>
      <p:sp>
        <p:nvSpPr>
          <p:cNvPr id="3" name="Content Placeholder 2">
            <a:extLst>
              <a:ext uri="{FF2B5EF4-FFF2-40B4-BE49-F238E27FC236}">
                <a16:creationId xmlns:a16="http://schemas.microsoft.com/office/drawing/2014/main" id="{03AE073D-7341-4566-86B0-FC7D88D0F5F4}"/>
              </a:ext>
            </a:extLst>
          </p:cNvPr>
          <p:cNvSpPr>
            <a:spLocks noGrp="1"/>
          </p:cNvSpPr>
          <p:nvPr>
            <p:ph idx="1"/>
          </p:nvPr>
        </p:nvSpPr>
        <p:spPr/>
        <p:txBody>
          <a:bodyPr/>
          <a:lstStyle/>
          <a:p>
            <a:r>
              <a:rPr lang="en-US" sz="2800" b="0" i="0" u="none" strike="noStrike" kern="1200" baseline="0" dirty="0">
                <a:solidFill>
                  <a:schemeClr val="tx1"/>
                </a:solidFill>
                <a:latin typeface="+mn-lt"/>
                <a:ea typeface="+mn-ea"/>
                <a:cs typeface="+mn-cs"/>
              </a:rPr>
              <a:t>Concussions and head impact exposures (HIE) are common in professional combat sports of boxing and mixed martial arts (MMA).</a:t>
            </a:r>
          </a:p>
          <a:p>
            <a:r>
              <a:rPr lang="en-US" sz="2800" b="0" i="0" u="none" strike="noStrike" kern="1200" baseline="0" dirty="0">
                <a:solidFill>
                  <a:schemeClr val="tx1"/>
                </a:solidFill>
                <a:latin typeface="+mn-lt"/>
                <a:ea typeface="+mn-ea"/>
                <a:cs typeface="+mn-cs"/>
              </a:rPr>
              <a:t>Why?-every punch thrown at the head is thrown with the intention of winning by causing a knock-out (KO). </a:t>
            </a:r>
          </a:p>
          <a:p>
            <a:r>
              <a:rPr lang="en-US" sz="2800" b="0" i="0" u="none" strike="noStrike" kern="1200" baseline="0" dirty="0">
                <a:solidFill>
                  <a:schemeClr val="tx1"/>
                </a:solidFill>
                <a:latin typeface="+mn-lt"/>
                <a:ea typeface="+mn-ea"/>
                <a:cs typeface="+mn-cs"/>
              </a:rPr>
              <a:t>Concussions and HIEs are inevitable and unavoidable. </a:t>
            </a:r>
          </a:p>
          <a:p>
            <a:r>
              <a:rPr lang="en-US" sz="2800" b="0" i="0" u="none" strike="noStrike" kern="1200" baseline="0" dirty="0">
                <a:solidFill>
                  <a:schemeClr val="tx1"/>
                </a:solidFill>
                <a:latin typeface="+mn-lt"/>
                <a:ea typeface="+mn-ea"/>
                <a:cs typeface="+mn-cs"/>
              </a:rPr>
              <a:t>The incidence and prevalence of these injuries while the combatant is in training (camp) has not been systematically studied but is likely high. </a:t>
            </a:r>
            <a:endParaRPr lang="en-US" dirty="0"/>
          </a:p>
        </p:txBody>
      </p:sp>
      <p:pic>
        <p:nvPicPr>
          <p:cNvPr id="5" name="Picture 4">
            <a:extLst>
              <a:ext uri="{FF2B5EF4-FFF2-40B4-BE49-F238E27FC236}">
                <a16:creationId xmlns:a16="http://schemas.microsoft.com/office/drawing/2014/main" id="{234292E5-CA0F-4453-B0A4-3061A4850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485121" y="5151120"/>
            <a:ext cx="1859281" cy="1554480"/>
          </a:xfrm>
          <a:prstGeom prst="rect">
            <a:avLst/>
          </a:prstGeom>
        </p:spPr>
      </p:pic>
    </p:spTree>
    <p:extLst>
      <p:ext uri="{BB962C8B-B14F-4D97-AF65-F5344CB8AC3E}">
        <p14:creationId xmlns:p14="http://schemas.microsoft.com/office/powerpoint/2010/main" val="2352211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9375-C06B-4A1E-B20E-3E4BD0FE69E9}"/>
              </a:ext>
            </a:extLst>
          </p:cNvPr>
          <p:cNvSpPr>
            <a:spLocks noGrp="1"/>
          </p:cNvSpPr>
          <p:nvPr>
            <p:ph type="title"/>
          </p:nvPr>
        </p:nvSpPr>
        <p:spPr/>
        <p:txBody>
          <a:bodyPr/>
          <a:lstStyle/>
          <a:p>
            <a:r>
              <a:rPr lang="en-US" dirty="0"/>
              <a:t>Goal/objectives</a:t>
            </a:r>
            <a:r>
              <a:rPr lang="en-US" baseline="0" dirty="0"/>
              <a:t> of the Safe Sparring Protocol</a:t>
            </a:r>
            <a:endParaRPr lang="en-US" dirty="0"/>
          </a:p>
        </p:txBody>
      </p:sp>
      <p:sp>
        <p:nvSpPr>
          <p:cNvPr id="3" name="Content Placeholder 2">
            <a:extLst>
              <a:ext uri="{FF2B5EF4-FFF2-40B4-BE49-F238E27FC236}">
                <a16:creationId xmlns:a16="http://schemas.microsoft.com/office/drawing/2014/main" id="{36F0C951-07EE-4342-A583-D191BE880DAF}"/>
              </a:ext>
            </a:extLst>
          </p:cNvPr>
          <p:cNvSpPr>
            <a:spLocks noGrp="1"/>
          </p:cNvSpPr>
          <p:nvPr>
            <p:ph idx="1"/>
          </p:nvPr>
        </p:nvSpPr>
        <p:spPr/>
        <p:txBody>
          <a:bodyPr/>
          <a:lstStyle/>
          <a:p>
            <a:r>
              <a:rPr lang="en-US" sz="2800" b="0" i="0" u="none" strike="noStrike" kern="1200" baseline="0" dirty="0">
                <a:solidFill>
                  <a:schemeClr val="tx1"/>
                </a:solidFill>
                <a:latin typeface="+mn-lt"/>
                <a:ea typeface="+mn-ea"/>
                <a:cs typeface="+mn-cs"/>
              </a:rPr>
              <a:t>Good practice guidelines are proposed and intended to identify, manage, and reduce HIEs during training camp. </a:t>
            </a:r>
          </a:p>
          <a:p>
            <a:r>
              <a:rPr lang="en-US" sz="2800" b="0" i="0" u="none" strike="noStrike" kern="1200" baseline="0" dirty="0">
                <a:solidFill>
                  <a:schemeClr val="tx1"/>
                </a:solidFill>
                <a:latin typeface="+mn-lt"/>
                <a:ea typeface="+mn-ea"/>
                <a:cs typeface="+mn-cs"/>
              </a:rPr>
              <a:t>These interventions will protect combatant’s neurological health and reduce the incidence of both acute and chronic neurological injuries associated with combat sports. </a:t>
            </a:r>
            <a:endParaRPr lang="en-US" dirty="0"/>
          </a:p>
        </p:txBody>
      </p:sp>
      <p:pic>
        <p:nvPicPr>
          <p:cNvPr id="4" name="Picture 6" descr="C:\Documents and Settings\nis9030.CUMC.000\Desktop\SDH.JPG">
            <a:extLst>
              <a:ext uri="{FF2B5EF4-FFF2-40B4-BE49-F238E27FC236}">
                <a16:creationId xmlns:a16="http://schemas.microsoft.com/office/drawing/2014/main" id="{3CAE07CA-4BE7-4830-A16C-CC850943E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1" y="3891280"/>
            <a:ext cx="2900680" cy="2934494"/>
          </a:xfrm>
          <a:prstGeom prst="rect">
            <a:avLst/>
          </a:prstGeom>
          <a:noFill/>
        </p:spPr>
      </p:pic>
      <p:pic>
        <p:nvPicPr>
          <p:cNvPr id="5" name="Picture 7" descr="C:\Documents and Settings\nis9030.CUMC.000\Desktop\images.jpg">
            <a:extLst>
              <a:ext uri="{FF2B5EF4-FFF2-40B4-BE49-F238E27FC236}">
                <a16:creationId xmlns:a16="http://schemas.microsoft.com/office/drawing/2014/main" id="{B06EE2F0-FF35-4433-9DAC-651BE4929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920" y="34290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930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5A640-7824-4415-BEBA-A77DD5A0FEE5}"/>
              </a:ext>
            </a:extLst>
          </p:cNvPr>
          <p:cNvSpPr>
            <a:spLocks noGrp="1"/>
          </p:cNvSpPr>
          <p:nvPr>
            <p:ph type="title"/>
          </p:nvPr>
        </p:nvSpPr>
        <p:spPr/>
        <p:txBody>
          <a:bodyPr/>
          <a:lstStyle/>
          <a:p>
            <a:r>
              <a:rPr lang="en-US" dirty="0"/>
              <a:t>Data from American Football</a:t>
            </a:r>
          </a:p>
        </p:txBody>
      </p:sp>
      <p:sp>
        <p:nvSpPr>
          <p:cNvPr id="3" name="Content Placeholder 2">
            <a:extLst>
              <a:ext uri="{FF2B5EF4-FFF2-40B4-BE49-F238E27FC236}">
                <a16:creationId xmlns:a16="http://schemas.microsoft.com/office/drawing/2014/main" id="{3AE2C6E9-E720-4E99-B10C-5ABF67EB4322}"/>
              </a:ext>
            </a:extLst>
          </p:cNvPr>
          <p:cNvSpPr>
            <a:spLocks noGrp="1"/>
          </p:cNvSpPr>
          <p:nvPr>
            <p:ph idx="1"/>
          </p:nvPr>
        </p:nvSpPr>
        <p:spPr/>
        <p:txBody>
          <a:bodyPr>
            <a:normAutofit fontScale="85000" lnSpcReduction="10000"/>
          </a:bodyPr>
          <a:lstStyle/>
          <a:p>
            <a:r>
              <a:rPr lang="en-US" sz="2800" b="0" i="0" u="none" strike="noStrike" kern="1200" baseline="0" dirty="0">
                <a:solidFill>
                  <a:schemeClr val="tx1"/>
                </a:solidFill>
                <a:latin typeface="+mn-lt"/>
                <a:ea typeface="+mn-ea"/>
                <a:cs typeface="+mn-cs"/>
              </a:rPr>
              <a:t>McCrea et al. found that college football players still experience 72% of their concussions and 67% of their total head impact exposures (HIE) in practice.1</a:t>
            </a:r>
          </a:p>
          <a:p>
            <a:r>
              <a:rPr lang="en-US" sz="2800" b="0" i="0" u="none" strike="noStrike" kern="1200" baseline="0" dirty="0">
                <a:solidFill>
                  <a:schemeClr val="tx1"/>
                </a:solidFill>
                <a:latin typeface="+mn-lt"/>
                <a:ea typeface="+mn-ea"/>
                <a:cs typeface="+mn-cs"/>
              </a:rPr>
              <a:t> Commenting on the study </a:t>
            </a:r>
            <a:r>
              <a:rPr lang="en-US" sz="2800" b="0" i="0" u="none" strike="noStrike" kern="1200" baseline="0" dirty="0" err="1">
                <a:solidFill>
                  <a:schemeClr val="tx1"/>
                </a:solidFill>
                <a:latin typeface="+mn-lt"/>
                <a:ea typeface="+mn-ea"/>
                <a:cs typeface="+mn-cs"/>
              </a:rPr>
              <a:t>Nowinsky</a:t>
            </a:r>
            <a:r>
              <a:rPr lang="en-US" sz="2800" b="0" i="0" u="none" strike="noStrike" kern="1200" baseline="0" dirty="0">
                <a:solidFill>
                  <a:schemeClr val="tx1"/>
                </a:solidFill>
                <a:latin typeface="+mn-lt"/>
                <a:ea typeface="+mn-ea"/>
                <a:cs typeface="+mn-cs"/>
              </a:rPr>
              <a:t> and Cantu said “</a:t>
            </a:r>
            <a:r>
              <a:rPr lang="en-US" sz="2800" b="0" i="1" u="none" strike="noStrike" kern="1200" baseline="0" dirty="0">
                <a:solidFill>
                  <a:schemeClr val="tx1"/>
                </a:solidFill>
                <a:latin typeface="+mn-lt"/>
                <a:ea typeface="+mn-ea"/>
                <a:cs typeface="+mn-cs"/>
              </a:rPr>
              <a:t>concussions in games are inevitable, but concussions in practice are preventable. Practices are controlled situations where coaches have almost complete authority over the HIE risks taken by players”.</a:t>
            </a:r>
            <a:r>
              <a:rPr lang="en-US" sz="2800" b="0" i="0" u="none" strike="noStrike" kern="1200" baseline="0" dirty="0">
                <a:solidFill>
                  <a:schemeClr val="tx1"/>
                </a:solidFill>
                <a:latin typeface="+mn-lt"/>
                <a:ea typeface="+mn-ea"/>
                <a:cs typeface="+mn-cs"/>
              </a:rPr>
              <a:t>2 </a:t>
            </a:r>
          </a:p>
          <a:p>
            <a:endParaRPr lang="en-US" sz="2800" b="0" i="0" u="none" strike="noStrike" kern="1200" baseline="0" dirty="0">
              <a:solidFill>
                <a:schemeClr val="tx1"/>
              </a:solidFill>
              <a:latin typeface="+mn-lt"/>
              <a:ea typeface="+mn-ea"/>
              <a:cs typeface="+mn-cs"/>
            </a:endParaRPr>
          </a:p>
          <a:p>
            <a:pPr algn="r"/>
            <a:r>
              <a:rPr lang="en-US" sz="1500" b="0" i="1" u="none" strike="noStrike" kern="1200" baseline="0" dirty="0">
                <a:solidFill>
                  <a:schemeClr val="tx1"/>
                </a:solidFill>
                <a:latin typeface="+mn-lt"/>
                <a:ea typeface="+mn-ea"/>
                <a:cs typeface="+mn-cs"/>
              </a:rPr>
              <a:t>1. McCrea MA, Shah A, Duma S, </a:t>
            </a:r>
            <a:r>
              <a:rPr lang="en-US" sz="1500" b="0" i="1" u="none" strike="noStrike" kern="1200" baseline="0" dirty="0" err="1">
                <a:solidFill>
                  <a:schemeClr val="tx1"/>
                </a:solidFill>
                <a:latin typeface="+mn-lt"/>
                <a:ea typeface="+mn-ea"/>
                <a:cs typeface="+mn-cs"/>
              </a:rPr>
              <a:t>Rowson</a:t>
            </a:r>
            <a:r>
              <a:rPr lang="en-US" sz="1500" b="0" i="1" u="none" strike="noStrike" kern="1200" baseline="0" dirty="0">
                <a:solidFill>
                  <a:schemeClr val="tx1"/>
                </a:solidFill>
                <a:latin typeface="+mn-lt"/>
                <a:ea typeface="+mn-ea"/>
                <a:cs typeface="+mn-cs"/>
              </a:rPr>
              <a:t> S, </a:t>
            </a:r>
            <a:r>
              <a:rPr lang="en-US" sz="1500" b="0" i="1" u="none" strike="noStrike" kern="1200" baseline="0" dirty="0" err="1">
                <a:solidFill>
                  <a:schemeClr val="tx1"/>
                </a:solidFill>
                <a:latin typeface="+mn-lt"/>
                <a:ea typeface="+mn-ea"/>
                <a:cs typeface="+mn-cs"/>
              </a:rPr>
              <a:t>Harezlak</a:t>
            </a:r>
            <a:r>
              <a:rPr lang="en-US" sz="1500" b="0" i="1" u="none" strike="noStrike" kern="1200" baseline="0" dirty="0">
                <a:solidFill>
                  <a:schemeClr val="tx1"/>
                </a:solidFill>
                <a:latin typeface="+mn-lt"/>
                <a:ea typeface="+mn-ea"/>
                <a:cs typeface="+mn-cs"/>
              </a:rPr>
              <a:t> J, McAllister TW, </a:t>
            </a:r>
            <a:r>
              <a:rPr lang="en-US" sz="1500" b="0" i="1" u="none" strike="noStrike" kern="1200" baseline="0" dirty="0" err="1">
                <a:solidFill>
                  <a:schemeClr val="tx1"/>
                </a:solidFill>
                <a:latin typeface="+mn-lt"/>
                <a:ea typeface="+mn-ea"/>
                <a:cs typeface="+mn-cs"/>
              </a:rPr>
              <a:t>Broglio</a:t>
            </a:r>
            <a:r>
              <a:rPr lang="en-US" sz="1500" b="0" i="1" u="none" strike="noStrike" kern="1200" baseline="0" dirty="0">
                <a:solidFill>
                  <a:schemeClr val="tx1"/>
                </a:solidFill>
                <a:latin typeface="+mn-lt"/>
                <a:ea typeface="+mn-ea"/>
                <a:cs typeface="+mn-cs"/>
              </a:rPr>
              <a:t> SP, Giza CC, Goldman J, Cameron KL, Houston MN, McGinty G, Jackson JC, </a:t>
            </a:r>
            <a:r>
              <a:rPr lang="en-US" sz="1500" b="0" i="1" u="none" strike="noStrike" kern="1200" baseline="0" dirty="0" err="1">
                <a:solidFill>
                  <a:schemeClr val="tx1"/>
                </a:solidFill>
                <a:latin typeface="+mn-lt"/>
                <a:ea typeface="+mn-ea"/>
                <a:cs typeface="+mn-cs"/>
              </a:rPr>
              <a:t>Guskiewicz</a:t>
            </a:r>
            <a:r>
              <a:rPr lang="en-US" sz="1500" b="0" i="1" u="none" strike="noStrike" kern="1200" baseline="0" dirty="0">
                <a:solidFill>
                  <a:schemeClr val="tx1"/>
                </a:solidFill>
                <a:latin typeface="+mn-lt"/>
                <a:ea typeface="+mn-ea"/>
                <a:cs typeface="+mn-cs"/>
              </a:rPr>
              <a:t> K, Mihalik JP, Brooks MA, </a:t>
            </a:r>
            <a:r>
              <a:rPr lang="en-US" sz="1500" b="0" i="1" u="none" strike="noStrike" kern="1200" baseline="0" dirty="0" err="1">
                <a:solidFill>
                  <a:schemeClr val="tx1"/>
                </a:solidFill>
                <a:latin typeface="+mn-lt"/>
                <a:ea typeface="+mn-ea"/>
                <a:cs typeface="+mn-cs"/>
              </a:rPr>
              <a:t>Pasquina</a:t>
            </a:r>
            <a:r>
              <a:rPr lang="en-US" sz="1500" b="0" i="1" u="none" strike="noStrike" kern="1200" baseline="0" dirty="0">
                <a:solidFill>
                  <a:schemeClr val="tx1"/>
                </a:solidFill>
                <a:latin typeface="+mn-lt"/>
                <a:ea typeface="+mn-ea"/>
                <a:cs typeface="+mn-cs"/>
              </a:rPr>
              <a:t> P, </a:t>
            </a:r>
            <a:r>
              <a:rPr lang="en-US" sz="1500" b="0" i="1" u="none" strike="noStrike" kern="1200" baseline="0" dirty="0" err="1">
                <a:solidFill>
                  <a:schemeClr val="tx1"/>
                </a:solidFill>
                <a:latin typeface="+mn-lt"/>
                <a:ea typeface="+mn-ea"/>
                <a:cs typeface="+mn-cs"/>
              </a:rPr>
              <a:t>Stemper</a:t>
            </a:r>
            <a:r>
              <a:rPr lang="en-US" sz="1500" b="0" i="1" u="none" strike="noStrike" kern="1200" baseline="0" dirty="0">
                <a:solidFill>
                  <a:schemeClr val="tx1"/>
                </a:solidFill>
                <a:latin typeface="+mn-lt"/>
                <a:ea typeface="+mn-ea"/>
                <a:cs typeface="+mn-cs"/>
              </a:rPr>
              <a:t> BD. Opportunities for Prevention of Concussion and Repetitive Head Impact Exposure in College Football Players: A Concussion Assessment, Research, and Education (CARE) Consortium Study. JAMA Neurol. 2021;78(3):346-350. </a:t>
            </a:r>
          </a:p>
          <a:p>
            <a:pPr algn="r"/>
            <a:endParaRPr lang="en-US" sz="1500" b="0" i="1" u="none" strike="noStrike" kern="1200" baseline="0" dirty="0">
              <a:solidFill>
                <a:schemeClr val="tx1"/>
              </a:solidFill>
              <a:latin typeface="+mn-lt"/>
              <a:ea typeface="+mn-ea"/>
              <a:cs typeface="+mn-cs"/>
            </a:endParaRPr>
          </a:p>
          <a:p>
            <a:pPr algn="r"/>
            <a:r>
              <a:rPr lang="en-US" sz="1500" b="0" i="1" u="none" strike="noStrike" kern="1200" baseline="0" dirty="0">
                <a:solidFill>
                  <a:schemeClr val="tx1"/>
                </a:solidFill>
                <a:latin typeface="+mn-lt"/>
                <a:ea typeface="+mn-ea"/>
                <a:cs typeface="+mn-cs"/>
              </a:rPr>
              <a:t>2. </a:t>
            </a:r>
            <a:r>
              <a:rPr lang="en-US" sz="1500" b="0" i="1" u="none" strike="noStrike" kern="1200" baseline="0" dirty="0" err="1">
                <a:solidFill>
                  <a:schemeClr val="tx1"/>
                </a:solidFill>
                <a:latin typeface="+mn-lt"/>
                <a:ea typeface="+mn-ea"/>
                <a:cs typeface="+mn-cs"/>
              </a:rPr>
              <a:t>Nowinski</a:t>
            </a:r>
            <a:r>
              <a:rPr lang="en-US" sz="1500" b="0" i="1" u="none" strike="noStrike" kern="1200" baseline="0" dirty="0">
                <a:solidFill>
                  <a:schemeClr val="tx1"/>
                </a:solidFill>
                <a:latin typeface="+mn-lt"/>
                <a:ea typeface="+mn-ea"/>
                <a:cs typeface="+mn-cs"/>
              </a:rPr>
              <a:t> CJ, Cantu RC. Who Will Protect the Brains of College Football Players? JAMA Neurol. 2021;78(3):273-274. </a:t>
            </a:r>
          </a:p>
          <a:p>
            <a:pPr marL="0" indent="0" algn="r">
              <a:buNone/>
            </a:pPr>
            <a:endParaRPr lang="en-US" sz="1500" b="0" i="1" u="none" strike="noStrike" kern="1200" baseline="0" dirty="0">
              <a:solidFill>
                <a:schemeClr val="tx1"/>
              </a:solidFill>
              <a:latin typeface="+mn-lt"/>
              <a:ea typeface="+mn-ea"/>
              <a:cs typeface="+mn-cs"/>
            </a:endParaRPr>
          </a:p>
          <a:p>
            <a:pPr marL="0" indent="0" algn="r">
              <a:buNone/>
            </a:pPr>
            <a:r>
              <a:rPr lang="en-US" sz="1500" b="0" i="1" u="none" strike="noStrike" kern="1200" baseline="0" dirty="0">
                <a:solidFill>
                  <a:schemeClr val="tx1"/>
                </a:solidFill>
                <a:latin typeface="+mn-lt"/>
                <a:ea typeface="+mn-ea"/>
                <a:cs typeface="+mn-cs"/>
              </a:rPr>
              <a:t>(Image source: https://www.opromouthguards.com/news/post/american-football-british-audience)</a:t>
            </a:r>
            <a:endParaRPr lang="en-US" dirty="0"/>
          </a:p>
        </p:txBody>
      </p:sp>
      <p:pic>
        <p:nvPicPr>
          <p:cNvPr id="2050" name="Picture 2" descr="American Football | Is American Football Popular In Britain?">
            <a:extLst>
              <a:ext uri="{FF2B5EF4-FFF2-40B4-BE49-F238E27FC236}">
                <a16:creationId xmlns:a16="http://schemas.microsoft.com/office/drawing/2014/main" id="{DE94EC59-8ED1-47B7-B8A6-E25102AAC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319" y="18255"/>
            <a:ext cx="2878641" cy="167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45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4E88-FA5E-41BF-BD27-8E6642009DFE}"/>
              </a:ext>
            </a:extLst>
          </p:cNvPr>
          <p:cNvSpPr>
            <a:spLocks noGrp="1"/>
          </p:cNvSpPr>
          <p:nvPr>
            <p:ph type="title"/>
          </p:nvPr>
        </p:nvSpPr>
        <p:spPr/>
        <p:txBody>
          <a:bodyPr/>
          <a:lstStyle/>
          <a:p>
            <a:r>
              <a:rPr lang="en-US" dirty="0"/>
              <a:t>Boxing is a dangerous</a:t>
            </a:r>
            <a:r>
              <a:rPr lang="en-US" baseline="0" dirty="0"/>
              <a:t> sport</a:t>
            </a:r>
            <a:endParaRPr lang="en-US" dirty="0"/>
          </a:p>
        </p:txBody>
      </p:sp>
      <p:sp>
        <p:nvSpPr>
          <p:cNvPr id="3" name="Content Placeholder 2">
            <a:extLst>
              <a:ext uri="{FF2B5EF4-FFF2-40B4-BE49-F238E27FC236}">
                <a16:creationId xmlns:a16="http://schemas.microsoft.com/office/drawing/2014/main" id="{CF8F4D4F-DAE5-479E-A5CF-61BA87D6C77F}"/>
              </a:ext>
            </a:extLst>
          </p:cNvPr>
          <p:cNvSpPr>
            <a:spLocks noGrp="1"/>
          </p:cNvSpPr>
          <p:nvPr>
            <p:ph idx="1"/>
          </p:nvPr>
        </p:nvSpPr>
        <p:spPr/>
        <p:txBody>
          <a:bodyPr>
            <a:normAutofit fontScale="77500" lnSpcReduction="20000"/>
          </a:bodyPr>
          <a:lstStyle/>
          <a:p>
            <a:r>
              <a:rPr lang="en-US" sz="2800" b="0" i="0" u="none" strike="noStrike" kern="1200" baseline="0" dirty="0">
                <a:solidFill>
                  <a:schemeClr val="tx1"/>
                </a:solidFill>
                <a:latin typeface="+mn-lt"/>
                <a:ea typeface="+mn-ea"/>
                <a:cs typeface="+mn-cs"/>
              </a:rPr>
              <a:t>Combat sports such as boxing and MMA are associated with high risk of both acute and chronic neurological injuries. </a:t>
            </a:r>
          </a:p>
          <a:p>
            <a:r>
              <a:rPr lang="en-US" sz="2800" b="0" i="0" u="none" strike="noStrike" kern="1200" baseline="0" dirty="0">
                <a:solidFill>
                  <a:schemeClr val="tx1"/>
                </a:solidFill>
                <a:latin typeface="+mn-lt"/>
                <a:ea typeface="+mn-ea"/>
                <a:cs typeface="+mn-cs"/>
              </a:rPr>
              <a:t>Acute subdural hematoma is the most common cause of boxing related mortality.</a:t>
            </a:r>
          </a:p>
          <a:p>
            <a:r>
              <a:rPr lang="en-US" sz="2800" b="0" i="0" u="none" strike="noStrike" kern="1200" baseline="0" dirty="0">
                <a:solidFill>
                  <a:schemeClr val="tx1"/>
                </a:solidFill>
                <a:latin typeface="+mn-lt"/>
                <a:ea typeface="+mn-ea"/>
                <a:cs typeface="+mn-cs"/>
              </a:rPr>
              <a:t>The burden of chronic neurological injuries such as chronic posttraumatic headaches, chronic posttraumatic dizziness, posttraumatic cognitive impairment, posttraumatic Parkinsonism, posttraumatic dementia, dementia pugilistica, punch drunk syndrome, CTE and neuropsychological sequelae such as mood, behavioral changes and depression is likely much larger and hidden from view. </a:t>
            </a:r>
          </a:p>
          <a:p>
            <a:r>
              <a:rPr lang="en-US" sz="2800" b="0" i="0" u="none" strike="noStrike" kern="1200" baseline="0" dirty="0">
                <a:solidFill>
                  <a:schemeClr val="tx1"/>
                </a:solidFill>
                <a:latin typeface="+mn-lt"/>
                <a:ea typeface="+mn-ea"/>
                <a:cs typeface="+mn-cs"/>
              </a:rPr>
              <a:t>The risk of chronic neurological injuries increases with the number of HIEs a combatant sustains during his/her career. </a:t>
            </a:r>
          </a:p>
          <a:p>
            <a:r>
              <a:rPr lang="en-US" sz="2800" b="0" i="0" u="none" strike="noStrike" kern="1200" baseline="0" dirty="0">
                <a:solidFill>
                  <a:schemeClr val="tx1"/>
                </a:solidFill>
                <a:latin typeface="+mn-lt"/>
                <a:ea typeface="+mn-ea"/>
                <a:cs typeface="+mn-cs"/>
              </a:rPr>
              <a:t>While data with respect to boxing and MMA is lacking, it is likely that McCrea et al. findings apply to these sports as well. </a:t>
            </a:r>
          </a:p>
          <a:p>
            <a:r>
              <a:rPr lang="en-US" sz="2800" b="0" i="0" u="none" strike="noStrike" kern="1200" baseline="0" dirty="0">
                <a:solidFill>
                  <a:schemeClr val="tx1"/>
                </a:solidFill>
                <a:latin typeface="+mn-lt"/>
                <a:ea typeface="+mn-ea"/>
                <a:cs typeface="+mn-cs"/>
              </a:rPr>
              <a:t>Paraphrasing Drs. </a:t>
            </a:r>
            <a:r>
              <a:rPr lang="en-US" sz="2800" b="0" i="0" u="none" strike="noStrike" kern="1200" baseline="0" dirty="0" err="1">
                <a:solidFill>
                  <a:schemeClr val="tx1"/>
                </a:solidFill>
                <a:latin typeface="+mn-lt"/>
                <a:ea typeface="+mn-ea"/>
                <a:cs typeface="+mn-cs"/>
              </a:rPr>
              <a:t>Nowinsky</a:t>
            </a:r>
            <a:r>
              <a:rPr lang="en-US" sz="2800" b="0" i="0" u="none" strike="noStrike" kern="1200" baseline="0" dirty="0">
                <a:solidFill>
                  <a:schemeClr val="tx1"/>
                </a:solidFill>
                <a:latin typeface="+mn-lt"/>
                <a:ea typeface="+mn-ea"/>
                <a:cs typeface="+mn-cs"/>
              </a:rPr>
              <a:t> and Cantu, </a:t>
            </a:r>
            <a:r>
              <a:rPr lang="en-US" sz="3100" b="1" i="1" u="none" strike="noStrike" kern="1200" baseline="0" dirty="0">
                <a:solidFill>
                  <a:schemeClr val="tx1"/>
                </a:solidFill>
                <a:latin typeface="+mn-lt"/>
                <a:ea typeface="+mn-ea"/>
                <a:cs typeface="+mn-cs"/>
              </a:rPr>
              <a:t>concussions in boxing and MMA are inevitable during a bout, but concussions in training and sparring are certainly preventable. </a:t>
            </a:r>
            <a:endParaRPr lang="en-US" sz="3100" b="1" i="1" dirty="0"/>
          </a:p>
        </p:txBody>
      </p:sp>
    </p:spTree>
    <p:extLst>
      <p:ext uri="{BB962C8B-B14F-4D97-AF65-F5344CB8AC3E}">
        <p14:creationId xmlns:p14="http://schemas.microsoft.com/office/powerpoint/2010/main" val="271025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B482-579D-4608-B630-C2774C44679F}"/>
              </a:ext>
            </a:extLst>
          </p:cNvPr>
          <p:cNvSpPr>
            <a:spLocks noGrp="1"/>
          </p:cNvSpPr>
          <p:nvPr>
            <p:ph type="title"/>
          </p:nvPr>
        </p:nvSpPr>
        <p:spPr/>
        <p:txBody>
          <a:bodyPr/>
          <a:lstStyle/>
          <a:p>
            <a:r>
              <a:rPr lang="en-US" dirty="0"/>
              <a:t>FACT-Sparring is done under little to no medical supervision</a:t>
            </a:r>
          </a:p>
        </p:txBody>
      </p:sp>
      <p:sp>
        <p:nvSpPr>
          <p:cNvPr id="3" name="Content Placeholder 2">
            <a:extLst>
              <a:ext uri="{FF2B5EF4-FFF2-40B4-BE49-F238E27FC236}">
                <a16:creationId xmlns:a16="http://schemas.microsoft.com/office/drawing/2014/main" id="{936C75F7-2C2F-412D-AAA0-316D93BAE309}"/>
              </a:ext>
            </a:extLst>
          </p:cNvPr>
          <p:cNvSpPr>
            <a:spLocks noGrp="1"/>
          </p:cNvSpPr>
          <p:nvPr>
            <p:ph idx="1"/>
          </p:nvPr>
        </p:nvSpPr>
        <p:spPr/>
        <p:txBody>
          <a:bodyPr>
            <a:normAutofit fontScale="55000" lnSpcReduction="20000"/>
          </a:bodyPr>
          <a:lstStyle/>
          <a:p>
            <a:r>
              <a:rPr lang="en-US" sz="2800" b="0" i="0" u="none" strike="noStrike" kern="1200" baseline="0" dirty="0">
                <a:solidFill>
                  <a:schemeClr val="tx1"/>
                </a:solidFill>
                <a:latin typeface="+mn-lt"/>
                <a:ea typeface="+mn-ea"/>
                <a:cs typeface="+mn-cs"/>
              </a:rPr>
              <a:t>In most Commission jurisdictions, professional boxing and MMA bouts are fought under close medical supervision. </a:t>
            </a:r>
          </a:p>
          <a:p>
            <a:r>
              <a:rPr lang="en-US" sz="2800" b="0" i="0" u="none" strike="noStrike" kern="1200" baseline="0" dirty="0">
                <a:solidFill>
                  <a:schemeClr val="tx1"/>
                </a:solidFill>
                <a:latin typeface="+mn-lt"/>
                <a:ea typeface="+mn-ea"/>
                <a:cs typeface="+mn-cs"/>
              </a:rPr>
              <a:t>There is a qualified ringside physician in each corner watching for concussions and HIEs among other combat sports injuries. </a:t>
            </a:r>
          </a:p>
          <a:p>
            <a:r>
              <a:rPr lang="en-US" sz="2800" b="0" i="0" u="none" strike="noStrike" kern="1200" baseline="0" dirty="0">
                <a:solidFill>
                  <a:schemeClr val="tx1"/>
                </a:solidFill>
                <a:latin typeface="+mn-lt"/>
                <a:ea typeface="+mn-ea"/>
                <a:cs typeface="+mn-cs"/>
              </a:rPr>
              <a:t>Leading up to a big fight event, a fighter usually participates in a training camp. In preparation for the fight, the pugilist undergoes a grueling regime incorporating running, high-intensity interval training, strength and conditioning exercises, boxing drills and mitt/pad work. </a:t>
            </a:r>
          </a:p>
          <a:p>
            <a:r>
              <a:rPr lang="en-US" sz="2800" b="0" i="0" u="none" strike="noStrike" kern="1200" baseline="0" dirty="0">
                <a:solidFill>
                  <a:schemeClr val="tx1"/>
                </a:solidFill>
                <a:latin typeface="+mn-lt"/>
                <a:ea typeface="+mn-ea"/>
                <a:cs typeface="+mn-cs"/>
              </a:rPr>
              <a:t>Most training camps are 10-12 weeks long, though shorter and longer training camps may be held in preparation for a maximum of 36 minutes of actual competition. </a:t>
            </a:r>
          </a:p>
          <a:p>
            <a:r>
              <a:rPr lang="en-US" sz="2800" b="0" i="0" u="none" strike="noStrike" kern="1200" baseline="0" dirty="0">
                <a:solidFill>
                  <a:schemeClr val="tx1"/>
                </a:solidFill>
                <a:latin typeface="+mn-lt"/>
                <a:ea typeface="+mn-ea"/>
                <a:cs typeface="+mn-cs"/>
              </a:rPr>
              <a:t>Sparring is an important component of any professional boxer’s training camp. </a:t>
            </a:r>
          </a:p>
          <a:p>
            <a:r>
              <a:rPr lang="en-US" sz="2800" b="0" i="0" u="none" strike="noStrike" kern="1200" baseline="0" dirty="0">
                <a:solidFill>
                  <a:schemeClr val="tx1"/>
                </a:solidFill>
                <a:latin typeface="+mn-lt"/>
                <a:ea typeface="+mn-ea"/>
                <a:cs typeface="+mn-cs"/>
              </a:rPr>
              <a:t>The number of rounds of sparring a boxer puts in during a training camp vary with numbers ranging from 40 to 150 rounds. </a:t>
            </a:r>
          </a:p>
          <a:p>
            <a:r>
              <a:rPr lang="en-US" sz="4000" b="1" i="1" u="none" strike="noStrike" kern="1200" baseline="0" dirty="0">
                <a:solidFill>
                  <a:schemeClr val="tx1"/>
                </a:solidFill>
              </a:rPr>
              <a:t>There is little to no medical supervision of this sparring and likely concussions and HIEs are common.</a:t>
            </a:r>
          </a:p>
          <a:p>
            <a:pPr marL="0" indent="0">
              <a:buNone/>
            </a:pPr>
            <a:endParaRPr lang="en-US" sz="4000" b="1" i="1" u="none" strike="noStrike" kern="1200" baseline="0" dirty="0">
              <a:solidFill>
                <a:schemeClr val="tx1"/>
              </a:solidFill>
            </a:endParaRPr>
          </a:p>
          <a:p>
            <a:pPr marL="0" indent="0">
              <a:buNone/>
            </a:pPr>
            <a:r>
              <a:rPr lang="en-US" sz="2200" b="0" i="1" u="none" strike="noStrike" kern="1200" baseline="0" dirty="0">
                <a:solidFill>
                  <a:schemeClr val="tx1"/>
                </a:solidFill>
              </a:rPr>
              <a:t>(Image source:  https://www.michiganradio.org/post/subscribe-your-doctor-new-model-medical-care-catching-doctors-attention)</a:t>
            </a:r>
            <a:endParaRPr lang="en-US" sz="2200" b="0" i="1" dirty="0"/>
          </a:p>
        </p:txBody>
      </p:sp>
      <p:pic>
        <p:nvPicPr>
          <p:cNvPr id="4100" name="Picture 4" descr="Subscribe to your doctor? A new model for medical care is catching doctors&amp;#39;  attention | Michigan Radio">
            <a:extLst>
              <a:ext uri="{FF2B5EF4-FFF2-40B4-BE49-F238E27FC236}">
                <a16:creationId xmlns:a16="http://schemas.microsoft.com/office/drawing/2014/main" id="{3561ED5C-3C37-4FBE-8EE7-9D4E20E04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5444" y="5514181"/>
            <a:ext cx="2356556"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3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C1BB-C87F-4C30-9432-155C7B052709}"/>
              </a:ext>
            </a:extLst>
          </p:cNvPr>
          <p:cNvSpPr>
            <a:spLocks noGrp="1"/>
          </p:cNvSpPr>
          <p:nvPr>
            <p:ph type="title"/>
          </p:nvPr>
        </p:nvSpPr>
        <p:spPr/>
        <p:txBody>
          <a:bodyPr/>
          <a:lstStyle/>
          <a:p>
            <a:r>
              <a:rPr lang="en-US" dirty="0"/>
              <a:t>SAFE SPARRING PROTOCOL</a:t>
            </a:r>
          </a:p>
        </p:txBody>
      </p:sp>
      <p:sp>
        <p:nvSpPr>
          <p:cNvPr id="3" name="Content Placeholder 2">
            <a:extLst>
              <a:ext uri="{FF2B5EF4-FFF2-40B4-BE49-F238E27FC236}">
                <a16:creationId xmlns:a16="http://schemas.microsoft.com/office/drawing/2014/main" id="{1A7397AD-96FE-4B52-ADCE-88F0ADBE6D40}"/>
              </a:ext>
            </a:extLst>
          </p:cNvPr>
          <p:cNvSpPr>
            <a:spLocks noGrp="1"/>
          </p:cNvSpPr>
          <p:nvPr>
            <p:ph idx="1"/>
          </p:nvPr>
        </p:nvSpPr>
        <p:spPr/>
        <p:txBody>
          <a:bodyPr>
            <a:normAutofit fontScale="47500" lnSpcReduction="20000"/>
          </a:bodyPr>
          <a:lstStyle/>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1. </a:t>
            </a:r>
            <a:r>
              <a:rPr lang="en-US" sz="2800" b="1" i="0" u="none" strike="noStrike" kern="1200" baseline="0" dirty="0">
                <a:solidFill>
                  <a:schemeClr val="tx1"/>
                </a:solidFill>
                <a:latin typeface="+mn-lt"/>
                <a:ea typeface="+mn-ea"/>
                <a:cs typeface="+mn-cs"/>
              </a:rPr>
              <a:t>Pre-assessment: </a:t>
            </a:r>
            <a:r>
              <a:rPr lang="en-US" sz="2800" b="0" i="0" u="none" strike="noStrike" kern="1200" baseline="0" dirty="0">
                <a:solidFill>
                  <a:schemeClr val="tx1"/>
                </a:solidFill>
                <a:latin typeface="+mn-lt"/>
                <a:ea typeface="+mn-ea"/>
                <a:cs typeface="+mn-cs"/>
              </a:rPr>
              <a:t>it is recommended that the combatant’s neurological status be assessed prior to the start of the training camp. Evaluation by a neurologist or a physician trained in sports medicine is ideal and serves to establish the combatant’s baseline against which post-training camp or post fight evaluations can be compared.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2. </a:t>
            </a:r>
            <a:r>
              <a:rPr lang="en-US" sz="2800" b="1" i="0" u="none" strike="noStrike" kern="1200" baseline="0" dirty="0">
                <a:solidFill>
                  <a:schemeClr val="tx1"/>
                </a:solidFill>
                <a:latin typeface="+mn-lt"/>
                <a:ea typeface="+mn-ea"/>
                <a:cs typeface="+mn-cs"/>
              </a:rPr>
              <a:t>Education: </a:t>
            </a:r>
            <a:r>
              <a:rPr lang="en-US" sz="2800" b="0" i="0" u="none" strike="noStrike" kern="1200" baseline="0" dirty="0">
                <a:solidFill>
                  <a:schemeClr val="tx1"/>
                </a:solidFill>
                <a:latin typeface="+mn-lt"/>
                <a:ea typeface="+mn-ea"/>
                <a:cs typeface="+mn-cs"/>
              </a:rPr>
              <a:t>it is recommended that all members of the training camp be educated about concussion identification and management. This especially includes the combatant. It is also recommended that the head trainer and coach take a formal training course in concussion recognition and management such as the HEADS-UP ONLINE CONCUSSION TRAINING CERTIFICATION COURSE FOR COACHES developed by the Centers for Disease Control and Prevention (CDC). Symptoms of mild concussion are predominantly subjective with little to no objective signs. Headache, blurred vision, light and sound sensitivity, nausea, brain fog, attention or concentration difficulty, unsteadiness on feet after a HIE are all signs of concussion. Such a combatant should not be allowed to proceed with training and should be evaluated by a medical professional. If a concussion is documented, a period of cognitive and physical rest is advised. Once the acute post-concussion symptoms have abated, a return to fighting protocol is initiated. Sparring can resume after medical clearance by the physician.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3. </a:t>
            </a:r>
            <a:r>
              <a:rPr lang="en-US" sz="2800" b="1" i="0" u="none" strike="noStrike" kern="1200" baseline="0" dirty="0">
                <a:solidFill>
                  <a:schemeClr val="tx1"/>
                </a:solidFill>
                <a:latin typeface="+mn-lt"/>
                <a:ea typeface="+mn-ea"/>
                <a:cs typeface="+mn-cs"/>
              </a:rPr>
              <a:t>Headgear: </a:t>
            </a:r>
            <a:r>
              <a:rPr lang="en-US" sz="2800" b="0" i="0" u="none" strike="noStrike" kern="1200" baseline="0" dirty="0">
                <a:solidFill>
                  <a:schemeClr val="tx1"/>
                </a:solidFill>
                <a:latin typeface="+mn-lt"/>
                <a:ea typeface="+mn-ea"/>
                <a:cs typeface="+mn-cs"/>
              </a:rPr>
              <a:t>it is recommended that full headgear be worn by the combatant and his/her opponent (sparring partner) during sparring. Under close observation an exception may be considered for a boxer scheduled to make a professional debut. Some trainers choose to remove the headgear a few times towards the end of camp, so that the boxer can become accustomed to boxing without it. This practice should be limited and only attempted under close trainer supervision. The Amateur International Boxing Association (AIBA) rule change to remove headgear during fights has been controversial. AIBA has claimed that this rule change will actually reduce HIEs as </a:t>
            </a:r>
            <a:r>
              <a:rPr lang="en-US" sz="2800" b="0" i="1" u="none" strike="noStrike" kern="1200" baseline="0" dirty="0">
                <a:solidFill>
                  <a:schemeClr val="tx1"/>
                </a:solidFill>
                <a:latin typeface="+mn-lt"/>
                <a:ea typeface="+mn-ea"/>
                <a:cs typeface="+mn-cs"/>
              </a:rPr>
              <a:t>head guards lead to weaponization of the head where boxers develop a style of competing with head more forward and more head-to-head contact. </a:t>
            </a:r>
            <a:r>
              <a:rPr lang="en-US" sz="2800" b="0" i="0" u="none" strike="noStrike" kern="1200" baseline="0" dirty="0">
                <a:solidFill>
                  <a:schemeClr val="tx1"/>
                </a:solidFill>
                <a:latin typeface="+mn-lt"/>
                <a:ea typeface="+mn-ea"/>
                <a:cs typeface="+mn-cs"/>
              </a:rPr>
              <a:t>AIBA has further stated that headgear worn by professional boxers in practice are meant to prevent facial lacerations (cuts) and not concussions. Professional boxing organizations such as the World Boxing Council have pushed back aggressively against this AIBA rule change and recommended that headgear be worn during all sparring sessions. </a:t>
            </a:r>
          </a:p>
          <a:p>
            <a:endParaRPr lang="en-US" sz="2800" b="0" i="0" u="none" strike="noStrike" kern="1200" baseline="0" dirty="0">
              <a:solidFill>
                <a:schemeClr val="tx1"/>
              </a:solidFill>
              <a:latin typeface="+mn-lt"/>
              <a:ea typeface="+mn-ea"/>
              <a:cs typeface="+mn-cs"/>
            </a:endParaRPr>
          </a:p>
          <a:p>
            <a:r>
              <a:rPr lang="en-US" sz="2800" b="0" i="0" u="none" strike="noStrike" kern="1200" baseline="0" dirty="0">
                <a:solidFill>
                  <a:schemeClr val="tx1"/>
                </a:solidFill>
                <a:latin typeface="+mn-lt"/>
                <a:ea typeface="+mn-ea"/>
                <a:cs typeface="+mn-cs"/>
              </a:rPr>
              <a:t>4. </a:t>
            </a:r>
            <a:r>
              <a:rPr lang="en-US" sz="2800" b="1" i="0" u="none" strike="noStrike" kern="1200" baseline="0" dirty="0">
                <a:solidFill>
                  <a:schemeClr val="tx1"/>
                </a:solidFill>
                <a:latin typeface="+mn-lt"/>
                <a:ea typeface="+mn-ea"/>
                <a:cs typeface="+mn-cs"/>
              </a:rPr>
              <a:t>Body protectors: </a:t>
            </a:r>
            <a:r>
              <a:rPr lang="en-US" sz="2800" b="0" i="0" u="none" strike="noStrike" kern="1200" baseline="0" dirty="0">
                <a:solidFill>
                  <a:schemeClr val="tx1"/>
                </a:solidFill>
                <a:latin typeface="+mn-lt"/>
                <a:ea typeface="+mn-ea"/>
                <a:cs typeface="+mn-cs"/>
              </a:rPr>
              <a:t>it is recommended that body protectors be worn if there is a pre-existing injury. </a:t>
            </a:r>
          </a:p>
          <a:p>
            <a:endParaRPr lang="en-US" dirty="0"/>
          </a:p>
        </p:txBody>
      </p:sp>
      <p:pic>
        <p:nvPicPr>
          <p:cNvPr id="5" name="Picture 4" descr="A picture containing text, person, indoor&#10;&#10;Description automatically generated">
            <a:extLst>
              <a:ext uri="{FF2B5EF4-FFF2-40B4-BE49-F238E27FC236}">
                <a16:creationId xmlns:a16="http://schemas.microsoft.com/office/drawing/2014/main" id="{6D77E6B5-9F2F-4DF1-93BD-EC762E876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200218" y="67363"/>
            <a:ext cx="2062478" cy="1921086"/>
          </a:xfrm>
          <a:prstGeom prst="rect">
            <a:avLst/>
          </a:prstGeom>
        </p:spPr>
      </p:pic>
    </p:spTree>
    <p:extLst>
      <p:ext uri="{BB962C8B-B14F-4D97-AF65-F5344CB8AC3E}">
        <p14:creationId xmlns:p14="http://schemas.microsoft.com/office/powerpoint/2010/main" val="88105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DFB7-BE53-4639-8ECA-3B1F974238DF}"/>
              </a:ext>
            </a:extLst>
          </p:cNvPr>
          <p:cNvSpPr>
            <a:spLocks noGrp="1"/>
          </p:cNvSpPr>
          <p:nvPr>
            <p:ph type="title"/>
          </p:nvPr>
        </p:nvSpPr>
        <p:spPr>
          <a:xfrm>
            <a:off x="3119120" y="365125"/>
            <a:ext cx="8234680" cy="1325563"/>
          </a:xfrm>
        </p:spPr>
        <p:txBody>
          <a:bodyPr/>
          <a:lstStyle/>
          <a:p>
            <a:r>
              <a:rPr lang="en-US" dirty="0"/>
              <a:t>SAFE SPARRING PROTOCOL</a:t>
            </a:r>
          </a:p>
        </p:txBody>
      </p:sp>
      <p:sp>
        <p:nvSpPr>
          <p:cNvPr id="3" name="Content Placeholder 2">
            <a:extLst>
              <a:ext uri="{FF2B5EF4-FFF2-40B4-BE49-F238E27FC236}">
                <a16:creationId xmlns:a16="http://schemas.microsoft.com/office/drawing/2014/main" id="{3AAA0332-20CA-45DD-B78B-ED1737660A24}"/>
              </a:ext>
            </a:extLst>
          </p:cNvPr>
          <p:cNvSpPr>
            <a:spLocks noGrp="1"/>
          </p:cNvSpPr>
          <p:nvPr>
            <p:ph idx="1"/>
          </p:nvPr>
        </p:nvSpPr>
        <p:spPr>
          <a:xfrm>
            <a:off x="838200" y="1825624"/>
            <a:ext cx="10515600" cy="4900295"/>
          </a:xfrm>
        </p:spPr>
        <p:txBody>
          <a:bodyPr>
            <a:normAutofit fontScale="25000" lnSpcReduction="20000"/>
          </a:bodyPr>
          <a:lstStyle/>
          <a:p>
            <a:endParaRPr lang="en-US" sz="2800" b="0" i="0" u="none" strike="noStrike" kern="1200" baseline="0" dirty="0">
              <a:solidFill>
                <a:schemeClr val="tx1"/>
              </a:solidFill>
              <a:latin typeface="+mn-lt"/>
              <a:ea typeface="+mn-ea"/>
              <a:cs typeface="+mn-cs"/>
            </a:endParaRPr>
          </a:p>
          <a:p>
            <a:r>
              <a:rPr lang="en-US" sz="4800" b="0" i="0" u="none" strike="noStrike" kern="1200" baseline="0" dirty="0">
                <a:solidFill>
                  <a:schemeClr val="tx1"/>
                </a:solidFill>
                <a:latin typeface="+mn-lt"/>
                <a:ea typeface="+mn-ea"/>
                <a:cs typeface="+mn-cs"/>
              </a:rPr>
              <a:t>5. </a:t>
            </a:r>
            <a:r>
              <a:rPr lang="en-US" sz="4800" b="1" i="0" u="none" strike="noStrike" kern="1200" baseline="0" dirty="0">
                <a:solidFill>
                  <a:schemeClr val="tx1"/>
                </a:solidFill>
                <a:latin typeface="+mn-lt"/>
                <a:ea typeface="+mn-ea"/>
                <a:cs typeface="+mn-cs"/>
              </a:rPr>
              <a:t>Gloves: </a:t>
            </a:r>
            <a:r>
              <a:rPr lang="en-US" sz="4800" b="0" i="0" u="none" strike="noStrike" kern="1200" baseline="0" dirty="0">
                <a:solidFill>
                  <a:schemeClr val="tx1"/>
                </a:solidFill>
                <a:latin typeface="+mn-lt"/>
                <a:ea typeface="+mn-ea"/>
                <a:cs typeface="+mn-cs"/>
              </a:rPr>
              <a:t>it is recommended that sparring almost always be done with 16oz gloves. The exception to this is big heavyweights who may use 18oz gloves and combatants 150lbs or under may use 14oz gloves. Only gloves from a reputable manufacturer should be used for sparring. </a:t>
            </a:r>
          </a:p>
          <a:p>
            <a:endParaRPr lang="en-US" sz="4800" b="0" i="0" u="none" strike="noStrike" kern="1200" baseline="0" dirty="0">
              <a:solidFill>
                <a:schemeClr val="tx1"/>
              </a:solidFill>
              <a:latin typeface="+mn-lt"/>
              <a:ea typeface="+mn-ea"/>
              <a:cs typeface="+mn-cs"/>
            </a:endParaRPr>
          </a:p>
          <a:p>
            <a:r>
              <a:rPr lang="en-US" sz="4800" b="0" i="0" u="none" strike="noStrike" kern="1200" baseline="0" dirty="0">
                <a:solidFill>
                  <a:schemeClr val="tx1"/>
                </a:solidFill>
                <a:latin typeface="+mn-lt"/>
                <a:ea typeface="+mn-ea"/>
                <a:cs typeface="+mn-cs"/>
              </a:rPr>
              <a:t>6. </a:t>
            </a:r>
            <a:r>
              <a:rPr lang="en-US" sz="4800" b="1" i="0" u="none" strike="noStrike" kern="1200" baseline="0" dirty="0">
                <a:solidFill>
                  <a:schemeClr val="tx1"/>
                </a:solidFill>
                <a:latin typeface="+mn-lt"/>
                <a:ea typeface="+mn-ea"/>
                <a:cs typeface="+mn-cs"/>
              </a:rPr>
              <a:t>Mouthpieces: </a:t>
            </a:r>
            <a:r>
              <a:rPr lang="en-US" sz="4800" b="0" i="0" u="none" strike="noStrike" kern="1200" baseline="0" dirty="0">
                <a:solidFill>
                  <a:schemeClr val="tx1"/>
                </a:solidFill>
                <a:latin typeface="+mn-lt"/>
                <a:ea typeface="+mn-ea"/>
                <a:cs typeface="+mn-cs"/>
              </a:rPr>
              <a:t>it is recommended that mouthpieces custom made by a dentist be worn during sparring. Although studies involving football, rugby, and ice hockey players seem to show that mouthpieces may play a positive role in helping to reduce and/or prevent concussions, there are few to no studies studying the impact of wearing such pieces on reducing concussions and HIEs in combat sports. Mouthguards have been shown to reduce and/or prevent associated orofacial injuries, which may impact a fighter’s ability to defend themselves effectively and/or their future fight career. </a:t>
            </a:r>
          </a:p>
          <a:p>
            <a:endParaRPr lang="en-US" sz="4800" b="0" i="0" u="none" strike="noStrike" kern="1200" baseline="0" dirty="0">
              <a:solidFill>
                <a:schemeClr val="tx1"/>
              </a:solidFill>
              <a:latin typeface="+mn-lt"/>
              <a:ea typeface="+mn-ea"/>
              <a:cs typeface="+mn-cs"/>
            </a:endParaRPr>
          </a:p>
          <a:p>
            <a:r>
              <a:rPr lang="en-US" sz="4800" b="0" i="0" u="none" strike="noStrike" kern="1200" baseline="0" dirty="0">
                <a:solidFill>
                  <a:schemeClr val="tx1"/>
                </a:solidFill>
                <a:latin typeface="+mn-lt"/>
                <a:ea typeface="+mn-ea"/>
                <a:cs typeface="+mn-cs"/>
              </a:rPr>
              <a:t>7. </a:t>
            </a:r>
            <a:r>
              <a:rPr lang="en-US" sz="4800" b="1" i="0" u="none" strike="noStrike" kern="1200" baseline="0" dirty="0">
                <a:solidFill>
                  <a:schemeClr val="tx1"/>
                </a:solidFill>
                <a:latin typeface="+mn-lt"/>
                <a:ea typeface="+mn-ea"/>
                <a:cs typeface="+mn-cs"/>
              </a:rPr>
              <a:t>Sparring: </a:t>
            </a:r>
            <a:r>
              <a:rPr lang="en-US" sz="4800" b="0" i="0" u="none" strike="noStrike" kern="1200" baseline="0" dirty="0">
                <a:solidFill>
                  <a:schemeClr val="tx1"/>
                </a:solidFill>
                <a:latin typeface="+mn-lt"/>
                <a:ea typeface="+mn-ea"/>
                <a:cs typeface="+mn-cs"/>
              </a:rPr>
              <a:t>it is recommended that sparring be conducted only under the supervision of the trainer(s). There are three types of sparring that can occur in a camp. </a:t>
            </a:r>
          </a:p>
          <a:p>
            <a:pPr lvl="1"/>
            <a:r>
              <a:rPr lang="en-US" sz="4400" b="0" i="0" u="none" strike="noStrike" kern="1200" baseline="0" dirty="0">
                <a:solidFill>
                  <a:schemeClr val="tx1"/>
                </a:solidFill>
                <a:latin typeface="+mn-lt"/>
                <a:ea typeface="+mn-ea"/>
                <a:cs typeface="+mn-cs"/>
              </a:rPr>
              <a:t>Sparring with boxers above the combatant’s level to “learn from them”.</a:t>
            </a:r>
          </a:p>
          <a:p>
            <a:pPr lvl="1"/>
            <a:r>
              <a:rPr lang="en-US" sz="4400" b="0" i="0" u="none" strike="noStrike" kern="1200" baseline="0" dirty="0">
                <a:solidFill>
                  <a:schemeClr val="tx1"/>
                </a:solidFill>
                <a:latin typeface="+mn-lt"/>
                <a:ea typeface="+mn-ea"/>
                <a:cs typeface="+mn-cs"/>
              </a:rPr>
              <a:t>Sparring against boxers at par with the combatant to test ability against equally matched competition</a:t>
            </a:r>
          </a:p>
          <a:p>
            <a:pPr lvl="1"/>
            <a:r>
              <a:rPr lang="en-US" sz="4400" b="0" i="0" u="none" strike="noStrike" kern="1200" baseline="0" dirty="0">
                <a:solidFill>
                  <a:schemeClr val="tx1"/>
                </a:solidFill>
                <a:latin typeface="+mn-lt"/>
                <a:ea typeface="+mn-ea"/>
                <a:cs typeface="+mn-cs"/>
              </a:rPr>
              <a:t>Sparring with boxers below the combatant’s level to allow combatant “to take chances and try new things”, without a great risk. </a:t>
            </a:r>
          </a:p>
          <a:p>
            <a:pPr lvl="1"/>
            <a:r>
              <a:rPr lang="en-US" sz="4400" b="0" i="0" u="none" strike="noStrike" kern="1200" baseline="0" dirty="0">
                <a:solidFill>
                  <a:schemeClr val="tx1"/>
                </a:solidFill>
                <a:latin typeface="+mn-lt"/>
                <a:ea typeface="+mn-ea"/>
                <a:cs typeface="+mn-cs"/>
              </a:rPr>
              <a:t>During an eight-week training camp sparring usually occurs 3-4 times per week. </a:t>
            </a:r>
          </a:p>
          <a:p>
            <a:pPr lvl="1"/>
            <a:r>
              <a:rPr lang="en-US" sz="4400" b="0" i="0" u="none" strike="noStrike" kern="1200" baseline="0" dirty="0">
                <a:solidFill>
                  <a:schemeClr val="tx1"/>
                </a:solidFill>
                <a:latin typeface="+mn-lt"/>
                <a:ea typeface="+mn-ea"/>
                <a:cs typeface="+mn-cs"/>
              </a:rPr>
              <a:t>If preparing for a ten-round bout, sparring usually will begin during the second week of camp and the combatant will start sparring six rounds a day working his way up to twelve rounds a day. </a:t>
            </a:r>
          </a:p>
          <a:p>
            <a:pPr lvl="1"/>
            <a:r>
              <a:rPr lang="en-US" sz="4400" b="0" i="0" u="none" strike="noStrike" kern="1200" baseline="0" dirty="0">
                <a:solidFill>
                  <a:schemeClr val="tx1"/>
                </a:solidFill>
                <a:latin typeface="+mn-lt"/>
                <a:ea typeface="+mn-ea"/>
                <a:cs typeface="+mn-cs"/>
              </a:rPr>
              <a:t>The combatant tries to condition himself mentally and physically to spar more rounds than the scheduled bout. Usually there is no sparring on the first and last week of camp. Sparring may be limited on any day based on performance or other concerns. </a:t>
            </a:r>
          </a:p>
          <a:p>
            <a:pPr lvl="1"/>
            <a:r>
              <a:rPr lang="en-US" sz="4400" b="0" i="0" u="none" strike="noStrike" kern="1200" baseline="0" dirty="0">
                <a:solidFill>
                  <a:schemeClr val="tx1"/>
                </a:solidFill>
                <a:latin typeface="+mn-lt"/>
                <a:ea typeface="+mn-ea"/>
                <a:cs typeface="+mn-cs"/>
              </a:rPr>
              <a:t>Sparring should be controlled and be used to work on offensive and defensive technique only. </a:t>
            </a:r>
          </a:p>
          <a:p>
            <a:pPr lvl="1"/>
            <a:r>
              <a:rPr lang="en-US" sz="4400" b="0" i="0" u="none" strike="noStrike" kern="1200" baseline="0" dirty="0">
                <a:solidFill>
                  <a:schemeClr val="tx1"/>
                </a:solidFill>
                <a:latin typeface="+mn-lt"/>
                <a:ea typeface="+mn-ea"/>
                <a:cs typeface="+mn-cs"/>
              </a:rPr>
              <a:t>The selection of sparring partner(s) needs careful consideration. Sparring partners that are brought in to be nothing more than “punching bags” and to absorb punishment is strongly discouraged. Sometimes heavier sparring partners are brought in to make the combatant “work harder.” It is also thought that heavier sparring partner(s) can better absorb the punishment from a smaller combatant. This practice while understandable needs to be discouraged. Sparring partners should be limited to no more than 10-15 lbs. more than the combatant. When smaller sparring partner(s) are used to help condition the combatant for speed, the combatant should be instructed to “hold back” on punches. Protecting the sparring partners from concussions and HIEs is the responsibility of the trainer. </a:t>
            </a:r>
          </a:p>
          <a:p>
            <a:endParaRPr lang="en-US" sz="4800" b="0" i="0" u="none" strike="noStrike" kern="1200" baseline="0" dirty="0">
              <a:solidFill>
                <a:schemeClr val="tx1"/>
              </a:solidFill>
              <a:latin typeface="+mn-lt"/>
              <a:ea typeface="+mn-ea"/>
              <a:cs typeface="+mn-cs"/>
            </a:endParaRPr>
          </a:p>
          <a:p>
            <a:r>
              <a:rPr lang="en-US" sz="4800" b="0" i="0" u="none" strike="noStrike" kern="1200" baseline="0" dirty="0">
                <a:solidFill>
                  <a:schemeClr val="tx1"/>
                </a:solidFill>
                <a:latin typeface="+mn-lt"/>
                <a:ea typeface="+mn-ea"/>
                <a:cs typeface="+mn-cs"/>
              </a:rPr>
              <a:t>8. </a:t>
            </a:r>
            <a:r>
              <a:rPr lang="en-US" sz="4800" b="1" i="0" u="none" strike="noStrike" kern="1200" baseline="0" dirty="0">
                <a:solidFill>
                  <a:schemeClr val="tx1"/>
                </a:solidFill>
                <a:latin typeface="+mn-lt"/>
                <a:ea typeface="+mn-ea"/>
                <a:cs typeface="+mn-cs"/>
              </a:rPr>
              <a:t>Hydration: </a:t>
            </a:r>
            <a:r>
              <a:rPr lang="en-US" sz="4800" b="0" i="0" u="none" strike="noStrike" kern="1200" baseline="0" dirty="0">
                <a:solidFill>
                  <a:schemeClr val="tx1"/>
                </a:solidFill>
                <a:latin typeface="+mn-lt"/>
                <a:ea typeface="+mn-ea"/>
                <a:cs typeface="+mn-cs"/>
              </a:rPr>
              <a:t>it is recommended that the hydration and nutritional status of the combatant be closely monitoring during training. A qualified dietician and/or nutritionist can serve as a valuable member of the training camp</a:t>
            </a:r>
            <a:r>
              <a:rPr lang="en-US" sz="3700" b="0" i="0" u="none" strike="noStrike" kern="1200" baseline="0" dirty="0">
                <a:solidFill>
                  <a:schemeClr val="tx1"/>
                </a:solidFill>
                <a:latin typeface="+mn-lt"/>
                <a:ea typeface="+mn-ea"/>
                <a:cs typeface="+mn-cs"/>
              </a:rPr>
              <a:t>. </a:t>
            </a:r>
          </a:p>
          <a:p>
            <a:endParaRPr lang="en-US" dirty="0"/>
          </a:p>
        </p:txBody>
      </p:sp>
      <p:pic>
        <p:nvPicPr>
          <p:cNvPr id="5" name="Picture 4" descr="A picture containing text, person, indoor&#10;&#10;Description automatically generated">
            <a:extLst>
              <a:ext uri="{FF2B5EF4-FFF2-40B4-BE49-F238E27FC236}">
                <a16:creationId xmlns:a16="http://schemas.microsoft.com/office/drawing/2014/main" id="{62B6F7C0-966B-45A0-96FF-3DD00F9A3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2591" y="52799"/>
            <a:ext cx="2047007" cy="1941410"/>
          </a:xfrm>
          <a:prstGeom prst="rect">
            <a:avLst/>
          </a:prstGeom>
        </p:spPr>
      </p:pic>
    </p:spTree>
    <p:extLst>
      <p:ext uri="{BB962C8B-B14F-4D97-AF65-F5344CB8AC3E}">
        <p14:creationId xmlns:p14="http://schemas.microsoft.com/office/powerpoint/2010/main" val="2797290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2391</Words>
  <Application>Microsoft Office PowerPoint</Application>
  <PresentationFormat>Widescreen</PresentationFormat>
  <Paragraphs>110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  Safe Sparring Protocol: reducing head impact exposures during training in combat sports </vt:lpstr>
      <vt:lpstr>Disclosures:</vt:lpstr>
      <vt:lpstr>Background/why is a safe sparring protocol the need of the hour in boxing?</vt:lpstr>
      <vt:lpstr>Goal/objectives of the Safe Sparring Protocol</vt:lpstr>
      <vt:lpstr>Data from American Football</vt:lpstr>
      <vt:lpstr>Boxing is a dangerous sport</vt:lpstr>
      <vt:lpstr>FACT-Sparring is done under little to no medical supervision</vt:lpstr>
      <vt:lpstr>SAFE SPARRING PROTOCOL</vt:lpstr>
      <vt:lpstr>SAFE SPARRING PROTOCOL</vt:lpstr>
      <vt:lpstr>SAFE SPARRING PROTOCOL</vt:lpstr>
      <vt:lpstr>RATIONALE OF THE PROPOSED SAFE SPARRING PROTOCOL</vt:lpstr>
      <vt:lpstr>CHALLENGES AHEAD</vt:lpstr>
      <vt:lpstr>OVERCOMING THE CHALLENGES</vt:lpstr>
      <vt:lpstr>APPEAL TO THE ARP MEMBERSHIP</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Safe Sparring Protocol: reducing head impact exposures during training in combat sports </dc:title>
  <dc:creator>Nitin Sethi</dc:creator>
  <cp:lastModifiedBy>Nitin Sethi</cp:lastModifiedBy>
  <cp:revision>12</cp:revision>
  <dcterms:created xsi:type="dcterms:W3CDTF">2021-09-13T21:45:59Z</dcterms:created>
  <dcterms:modified xsi:type="dcterms:W3CDTF">2021-09-17T18:19:20Z</dcterms:modified>
</cp:coreProperties>
</file>