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356" r:id="rId5"/>
    <p:sldId id="355" r:id="rId6"/>
    <p:sldId id="358" r:id="rId7"/>
    <p:sldId id="260" r:id="rId8"/>
    <p:sldId id="359" r:id="rId9"/>
    <p:sldId id="360" r:id="rId10"/>
    <p:sldId id="361" r:id="rId11"/>
    <p:sldId id="362" r:id="rId12"/>
    <p:sldId id="364" r:id="rId13"/>
    <p:sldId id="366" r:id="rId14"/>
    <p:sldId id="363" r:id="rId15"/>
    <p:sldId id="367" r:id="rId16"/>
    <p:sldId id="368" r:id="rId17"/>
    <p:sldId id="369" r:id="rId18"/>
    <p:sldId id="370" r:id="rId19"/>
    <p:sldId id="365" r:id="rId20"/>
    <p:sldId id="371" r:id="rId21"/>
    <p:sldId id="372" r:id="rId22"/>
    <p:sldId id="373" r:id="rId23"/>
    <p:sldId id="375" r:id="rId24"/>
    <p:sldId id="374" r:id="rId25"/>
    <p:sldId id="26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3" d="100"/>
          <a:sy n="93" d="100"/>
        </p:scale>
        <p:origin x="108" y="10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55EC-6C5E-4B51-ADDF-B17D9A5248A2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3D824-6E67-49BC-8DD4-0B2512A21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880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55EC-6C5E-4B51-ADDF-B17D9A5248A2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3D824-6E67-49BC-8DD4-0B2512A21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82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55EC-6C5E-4B51-ADDF-B17D9A5248A2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3D824-6E67-49BC-8DD4-0B2512A21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377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55EC-6C5E-4B51-ADDF-B17D9A5248A2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3D824-6E67-49BC-8DD4-0B2512A21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879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55EC-6C5E-4B51-ADDF-B17D9A5248A2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3D824-6E67-49BC-8DD4-0B2512A21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210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55EC-6C5E-4B51-ADDF-B17D9A5248A2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3D824-6E67-49BC-8DD4-0B2512A21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854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55EC-6C5E-4B51-ADDF-B17D9A5248A2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3D824-6E67-49BC-8DD4-0B2512A21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763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55EC-6C5E-4B51-ADDF-B17D9A5248A2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3D824-6E67-49BC-8DD4-0B2512A21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05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55EC-6C5E-4B51-ADDF-B17D9A5248A2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3D824-6E67-49BC-8DD4-0B2512A21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52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55EC-6C5E-4B51-ADDF-B17D9A5248A2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3D824-6E67-49BC-8DD4-0B2512A21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71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E55EC-6C5E-4B51-ADDF-B17D9A5248A2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3D824-6E67-49BC-8DD4-0B2512A21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56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E55EC-6C5E-4B51-ADDF-B17D9A5248A2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3D824-6E67-49BC-8DD4-0B2512A21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9668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331" y="0"/>
            <a:ext cx="122586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067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94ED3-46A5-451A-A5A9-563487AF8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E8232A6-F0C1-427F-B789-2A53423E47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4022" y="132633"/>
            <a:ext cx="4623955" cy="659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22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4E8C3-F1E0-4999-803A-3AD84F216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1F5D8-58D2-4E5B-B293-16C8198C1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9DA824-B82A-4291-AB9A-08F58ACA4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739" y="250166"/>
            <a:ext cx="10510807" cy="591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73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21DE6-E07A-44B3-BDD2-0BB21FF4E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2CC0D3D-C975-43ED-B422-2D54AB900E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0732" y="317855"/>
            <a:ext cx="4528869" cy="636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464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29D53-F0DF-4A08-BD77-8907B55D2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8E5373E-D80B-4668-BAB9-89EAE2F1E7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4705" y="955964"/>
            <a:ext cx="10262589" cy="522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344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11E9F-16ED-430A-9D05-DD4533857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EECA117-3A7D-4B0D-AC39-27EB406F4F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9455" y="382230"/>
            <a:ext cx="7109074" cy="611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46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708EC-D534-4C73-9DA9-146B38FA8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Athlete Number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4AA73-EF77-43C6-97C1-9CCC8163E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May 2020 In Competition Test:		311 ng/ml THC</a:t>
            </a:r>
          </a:p>
          <a:p>
            <a:r>
              <a:rPr lang="en-US" dirty="0"/>
              <a:t>Athlete claimed discontinued use 30 days out.</a:t>
            </a:r>
          </a:p>
          <a:p>
            <a:r>
              <a:rPr lang="en-US" dirty="0"/>
              <a:t>February 2020 Out of Competition:		950 ng/ml THC</a:t>
            </a:r>
          </a:p>
        </p:txBody>
      </p:sp>
    </p:spTree>
    <p:extLst>
      <p:ext uri="{BB962C8B-B14F-4D97-AF65-F5344CB8AC3E}">
        <p14:creationId xmlns:p14="http://schemas.microsoft.com/office/powerpoint/2010/main" val="2231248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F5FD1-C87B-46E4-B270-E22EA877C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Athlete Number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59E4D-5857-409E-A52C-B77058396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March 2021 In Competition Test:		203 ng/ml THC</a:t>
            </a:r>
          </a:p>
          <a:p>
            <a:r>
              <a:rPr lang="en-US" dirty="0"/>
              <a:t>January 2021 Out of Competition:		1066 ng/ml THC</a:t>
            </a:r>
          </a:p>
          <a:p>
            <a:r>
              <a:rPr lang="en-US" dirty="0"/>
              <a:t>March 2021 Out of Comp (10 days before)	370 ng/ml THC</a:t>
            </a:r>
          </a:p>
        </p:txBody>
      </p:sp>
    </p:spTree>
    <p:extLst>
      <p:ext uri="{BB962C8B-B14F-4D97-AF65-F5344CB8AC3E}">
        <p14:creationId xmlns:p14="http://schemas.microsoft.com/office/powerpoint/2010/main" val="781260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1B87B-D206-48F5-BA9E-97AB62C8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Athlete Number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7FD1A-CDCB-44BA-A119-454266121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Athlete signed by UFC 2 days before fight (stopped when signed)</a:t>
            </a:r>
          </a:p>
          <a:p>
            <a:r>
              <a:rPr lang="en-US" dirty="0"/>
              <a:t>September 2020 In Competition Test:	382 ng/ml THC</a:t>
            </a:r>
          </a:p>
          <a:p>
            <a:r>
              <a:rPr lang="en-US" dirty="0"/>
              <a:t>Out of Competition Test 9 days after fight:	1063 ng/ml THC</a:t>
            </a:r>
          </a:p>
        </p:txBody>
      </p:sp>
    </p:spTree>
    <p:extLst>
      <p:ext uri="{BB962C8B-B14F-4D97-AF65-F5344CB8AC3E}">
        <p14:creationId xmlns:p14="http://schemas.microsoft.com/office/powerpoint/2010/main" val="1954448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48DE2-D213-4435-A74A-27D5E7566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Athlete Number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ADEB0-DA0D-45DA-9982-24F65800B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June 2021 In Competition Test:		250 ng/ml THC</a:t>
            </a:r>
          </a:p>
          <a:p>
            <a:r>
              <a:rPr lang="en-US" dirty="0"/>
              <a:t>Athlete claimed stopped using 7 days prior</a:t>
            </a:r>
          </a:p>
          <a:p>
            <a:r>
              <a:rPr lang="en-US" dirty="0"/>
              <a:t>March 2021 Out of Competition Test	1746 ng/ml THC</a:t>
            </a:r>
          </a:p>
          <a:p>
            <a:r>
              <a:rPr lang="en-US" dirty="0"/>
              <a:t>Late April 2021 Out of Competition Test	655 ng/ml THC</a:t>
            </a:r>
          </a:p>
        </p:txBody>
      </p:sp>
    </p:spTree>
    <p:extLst>
      <p:ext uri="{BB962C8B-B14F-4D97-AF65-F5344CB8AC3E}">
        <p14:creationId xmlns:p14="http://schemas.microsoft.com/office/powerpoint/2010/main" val="1166749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3D435D-A251-45B5-9AA3-7B14AFF66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83319" cy="44784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E442E2-5766-4E4C-A1B5-76DD92601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B4D401B-4614-4B1C-B6DC-02BFD5E0FF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273" y="4748645"/>
            <a:ext cx="11901632" cy="1319645"/>
          </a:xfrm>
        </p:spPr>
      </p:pic>
    </p:spTree>
    <p:extLst>
      <p:ext uri="{BB962C8B-B14F-4D97-AF65-F5344CB8AC3E}">
        <p14:creationId xmlns:p14="http://schemas.microsoft.com/office/powerpoint/2010/main" val="1243419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22419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7686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65E3D-80D5-4987-8E48-0078A8A78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62978A-C2EF-4B1D-ABD5-C667DD9A64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7307" y="435661"/>
            <a:ext cx="7757386" cy="5986678"/>
          </a:xfrm>
        </p:spPr>
      </p:pic>
    </p:spTree>
    <p:extLst>
      <p:ext uri="{BB962C8B-B14F-4D97-AF65-F5344CB8AC3E}">
        <p14:creationId xmlns:p14="http://schemas.microsoft.com/office/powerpoint/2010/main" val="1742652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C2488-FA54-461C-9BCC-10A9DAC6A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AC9A491-D69B-4DE9-A891-1EE899B2B3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0636" y="577970"/>
            <a:ext cx="10330727" cy="5598993"/>
          </a:xfrm>
        </p:spPr>
      </p:pic>
    </p:spTree>
    <p:extLst>
      <p:ext uri="{BB962C8B-B14F-4D97-AF65-F5344CB8AC3E}">
        <p14:creationId xmlns:p14="http://schemas.microsoft.com/office/powerpoint/2010/main" val="6523939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0C032-C32E-47A9-A88A-3C972602D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E736F32-372D-4278-93C0-D22CA419D8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7173" y="2891592"/>
            <a:ext cx="9114078" cy="1558987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19F674-D1A0-4664-B720-3529AB5A1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855" y="245719"/>
            <a:ext cx="10026467" cy="264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6586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6450A-2B02-4AAE-970D-3D75BF40F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Developments in Combat Sports Regulations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7E7E7-E6EA-4970-B1B3-30D1ED863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ABC Medical Committee (deemphasize marijuana sanctioning)</a:t>
            </a:r>
          </a:p>
          <a:p>
            <a:endParaRPr lang="en-US" dirty="0"/>
          </a:p>
          <a:p>
            <a:r>
              <a:rPr lang="en-US" dirty="0"/>
              <a:t>California Athletic Commission (deemphasize marijuana sanctioning)</a:t>
            </a:r>
          </a:p>
          <a:p>
            <a:endParaRPr lang="en-US" dirty="0"/>
          </a:p>
          <a:p>
            <a:r>
              <a:rPr lang="en-US" dirty="0"/>
              <a:t>Florida Athletic Commission (removed from prohibited list)</a:t>
            </a:r>
          </a:p>
          <a:p>
            <a:endParaRPr lang="en-US" dirty="0"/>
          </a:p>
          <a:p>
            <a:r>
              <a:rPr lang="en-US" dirty="0"/>
              <a:t>Nevada Athletic Commission (examine for visual signs of impairment/no longer predicated on testing/THC values)</a:t>
            </a:r>
          </a:p>
        </p:txBody>
      </p:sp>
    </p:spTree>
    <p:extLst>
      <p:ext uri="{BB962C8B-B14F-4D97-AF65-F5344CB8AC3E}">
        <p14:creationId xmlns:p14="http://schemas.microsoft.com/office/powerpoint/2010/main" val="31945517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12764-711B-41E9-A8F4-F78BB07B3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40B0E9C-AAAF-41BA-999C-07B6F48C98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0" y="299062"/>
            <a:ext cx="5543117" cy="6454651"/>
          </a:xfrm>
        </p:spPr>
      </p:pic>
    </p:spTree>
    <p:extLst>
      <p:ext uri="{BB962C8B-B14F-4D97-AF65-F5344CB8AC3E}">
        <p14:creationId xmlns:p14="http://schemas.microsoft.com/office/powerpoint/2010/main" val="29359541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586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426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"/>
            <a:ext cx="12199157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346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8AA0F-77AD-400D-BE71-23FEA173C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Anti-Doping Agency (WADA)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0D4BA-0ACB-429C-8F8C-7B7DFD3F4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b="0" i="0" dirty="0">
                <a:effectLst/>
                <a:latin typeface="Georgia Pro" panose="02040502050405020303" pitchFamily="18" charset="0"/>
              </a:rPr>
              <a:t>The World Anti-Doping Agency is a foundation initiated in 1999 by the International Olympic Committee (IOC) based in Canada to promote, coordinate, and monitor the fight against drugs in sports.</a:t>
            </a:r>
          </a:p>
          <a:p>
            <a:pPr marL="0" indent="0" algn="l">
              <a:buNone/>
            </a:pPr>
            <a:r>
              <a:rPr lang="en-US" b="0" i="0" dirty="0">
                <a:effectLst/>
                <a:latin typeface="Georgia Pro" panose="02040502050405020303" pitchFamily="18" charset="0"/>
              </a:rPr>
              <a:t>WADA puts a substance on its prohibited list if it determines that substance meets two of the following three criteria:</a:t>
            </a:r>
          </a:p>
          <a:p>
            <a:pPr marL="0" indent="0" algn="l">
              <a:buNone/>
            </a:pPr>
            <a:r>
              <a:rPr lang="en-US" b="0" i="0" dirty="0">
                <a:effectLst/>
                <a:latin typeface="Georgia Pro" panose="02040502050405020303" pitchFamily="18" charset="0"/>
              </a:rPr>
              <a:t>► It enhances, or could potentially enhance, an athlete's performance.</a:t>
            </a:r>
          </a:p>
          <a:p>
            <a:pPr marL="0" indent="0" algn="l">
              <a:buNone/>
            </a:pPr>
            <a:r>
              <a:rPr lang="en-US" b="0" i="0" dirty="0">
                <a:effectLst/>
                <a:latin typeface="Georgia Pro" panose="02040502050405020303" pitchFamily="18" charset="0"/>
              </a:rPr>
              <a:t>► It could pose a health risk for athletes.</a:t>
            </a:r>
          </a:p>
          <a:p>
            <a:pPr marL="0" indent="0" algn="l">
              <a:buNone/>
            </a:pPr>
            <a:r>
              <a:rPr lang="en-US" b="0" i="0" dirty="0">
                <a:effectLst/>
                <a:latin typeface="Georgia Pro" panose="02040502050405020303" pitchFamily="18" charset="0"/>
              </a:rPr>
              <a:t>► It "violates the spirit of sport.“</a:t>
            </a:r>
          </a:p>
          <a:p>
            <a:pPr marL="0" indent="0" algn="l">
              <a:buNone/>
            </a:pPr>
            <a:endParaRPr lang="en-US" b="0" i="0" dirty="0">
              <a:effectLst/>
              <a:latin typeface="Georgia Pro" panose="02040502050405020303" pitchFamily="18" charset="0"/>
            </a:endParaRPr>
          </a:p>
          <a:p>
            <a:pPr marL="0" indent="0" algn="l">
              <a:buNone/>
            </a:pPr>
            <a:r>
              <a:rPr lang="en-US" dirty="0">
                <a:latin typeface="Georgia Pro" panose="02040502050405020303" pitchFamily="18" charset="0"/>
              </a:rPr>
              <a:t>*Political organization where many rules are policy driven.</a:t>
            </a:r>
            <a:endParaRPr lang="en-US" b="0" i="0" dirty="0">
              <a:effectLst/>
              <a:latin typeface="Georgia Pro" panose="02040502050405020303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088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6A7FD-7A65-4FBC-A5D8-F25DFC391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Anti-Doping Agency (WADA)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40381-D077-46F4-AE4F-51F1FE1402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WADA Code prohibited list established in 2004.  Threshold for THC was 15 ng/ml</a:t>
            </a:r>
          </a:p>
          <a:p>
            <a:r>
              <a:rPr lang="en-US" b="0" i="0" dirty="0">
                <a:effectLst/>
                <a:latin typeface="ReithSans"/>
              </a:rPr>
              <a:t>In 2011, Wada defended the ban on cannabis in a paper published in the journal Sports Medicine. Citing a study on marijuana's ability to reduce anxiety, Wada found cannabis could help athletes "better perform under pressure and to alleviate stress experienced before and during competition".</a:t>
            </a:r>
            <a:endParaRPr lang="en-US" dirty="0"/>
          </a:p>
          <a:p>
            <a:r>
              <a:rPr lang="en-US" dirty="0"/>
              <a:t>2013:  WADA Code raises THC threshold level to 150 ng/ml</a:t>
            </a:r>
          </a:p>
        </p:txBody>
      </p:sp>
    </p:spTree>
    <p:extLst>
      <p:ext uri="{BB962C8B-B14F-4D97-AF65-F5344CB8AC3E}">
        <p14:creationId xmlns:p14="http://schemas.microsoft.com/office/powerpoint/2010/main" val="4042227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214DD-D10B-4690-A393-2546872E0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9992DE-6B74-472A-A1FD-DDD3237271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436880"/>
            <a:ext cx="10515599" cy="5900125"/>
          </a:xfrm>
        </p:spPr>
      </p:pic>
    </p:spTree>
    <p:extLst>
      <p:ext uri="{BB962C8B-B14F-4D97-AF65-F5344CB8AC3E}">
        <p14:creationId xmlns:p14="http://schemas.microsoft.com/office/powerpoint/2010/main" val="2741405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2015 Nick Diaz Suspension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NSAC collected 3 samples from Diaz at UFC 183 on January 31, 2015</a:t>
            </a:r>
          </a:p>
          <a:p>
            <a:endParaRPr lang="en-US" dirty="0"/>
          </a:p>
          <a:p>
            <a:r>
              <a:rPr lang="en-US" dirty="0"/>
              <a:t>Two samples sent to WADA accredited laboratory were under the 150 ng/ml THC threshold</a:t>
            </a:r>
          </a:p>
          <a:p>
            <a:endParaRPr lang="en-US" dirty="0"/>
          </a:p>
          <a:p>
            <a:r>
              <a:rPr lang="en-US" dirty="0"/>
              <a:t>Third sample sent to Quest Laboratories resulted in finding of ~300 ng/ml THC</a:t>
            </a:r>
          </a:p>
        </p:txBody>
      </p:sp>
    </p:spTree>
    <p:extLst>
      <p:ext uri="{BB962C8B-B14F-4D97-AF65-F5344CB8AC3E}">
        <p14:creationId xmlns:p14="http://schemas.microsoft.com/office/powerpoint/2010/main" val="953791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D6A3C-E0B4-4030-BF38-C6BD65910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202E89-05AC-46FF-9493-B1A29CB2A9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4521489"/>
            <a:ext cx="10515600" cy="160254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24104C-5C06-48CD-A908-99A7F50D9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66" y="0"/>
            <a:ext cx="12084068" cy="415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294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477CD-4066-46F8-8C27-29AE7F12C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E897106-6DD6-4E0B-A602-D707DFA44E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3282" y="4552661"/>
            <a:ext cx="10515600" cy="1541693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C5E9DD-5BC2-4BFE-A3A5-BF874807D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66" y="0"/>
            <a:ext cx="12084068" cy="418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370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675</TotalTime>
  <Words>463</Words>
  <Application>Microsoft Office PowerPoint</Application>
  <PresentationFormat>Widescreen</PresentationFormat>
  <Paragraphs>43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Georgia Pro</vt:lpstr>
      <vt:lpstr>ReithSans</vt:lpstr>
      <vt:lpstr>Office Theme</vt:lpstr>
      <vt:lpstr>PowerPoint Presentation</vt:lpstr>
      <vt:lpstr>PowerPoint Presentation</vt:lpstr>
      <vt:lpstr>PowerPoint Presentation</vt:lpstr>
      <vt:lpstr>World Anti-Doping Agency (WADA)</vt:lpstr>
      <vt:lpstr>World Anti-Doping Agency (WADA) Code</vt:lpstr>
      <vt:lpstr>PowerPoint Presentation</vt:lpstr>
      <vt:lpstr>2015 Nick Diaz Suspension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Athlete Number 1</vt:lpstr>
      <vt:lpstr>Athlete Number 2</vt:lpstr>
      <vt:lpstr>Athlete Number 3</vt:lpstr>
      <vt:lpstr>Athlete Number 4</vt:lpstr>
      <vt:lpstr>PowerPoint Presentation</vt:lpstr>
      <vt:lpstr>PowerPoint Presentation</vt:lpstr>
      <vt:lpstr>PowerPoint Presentation</vt:lpstr>
      <vt:lpstr>PowerPoint Presentation</vt:lpstr>
      <vt:lpstr>Developments in Combat Sports Regulations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Novitzky</dc:creator>
  <cp:lastModifiedBy>Jeff Novitzky</cp:lastModifiedBy>
  <cp:revision>49</cp:revision>
  <dcterms:created xsi:type="dcterms:W3CDTF">2016-09-19T21:35:44Z</dcterms:created>
  <dcterms:modified xsi:type="dcterms:W3CDTF">2021-09-16T20:35:37Z</dcterms:modified>
</cp:coreProperties>
</file>