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48" r:id="rId2"/>
    <p:sldMasterId id="2147483773" r:id="rId3"/>
    <p:sldMasterId id="2147483823" r:id="rId4"/>
  </p:sldMasterIdLst>
  <p:notesMasterIdLst>
    <p:notesMasterId r:id="rId35"/>
  </p:notesMasterIdLst>
  <p:handoutMasterIdLst>
    <p:handoutMasterId r:id="rId36"/>
  </p:handoutMasterIdLst>
  <p:sldIdLst>
    <p:sldId id="684" r:id="rId5"/>
    <p:sldId id="704" r:id="rId6"/>
    <p:sldId id="494" r:id="rId7"/>
    <p:sldId id="723" r:id="rId8"/>
    <p:sldId id="720" r:id="rId9"/>
    <p:sldId id="635" r:id="rId10"/>
    <p:sldId id="496" r:id="rId11"/>
    <p:sldId id="669" r:id="rId12"/>
    <p:sldId id="670" r:id="rId13"/>
    <p:sldId id="679" r:id="rId14"/>
    <p:sldId id="421" r:id="rId15"/>
    <p:sldId id="593" r:id="rId16"/>
    <p:sldId id="574" r:id="rId17"/>
    <p:sldId id="672" r:id="rId18"/>
    <p:sldId id="391" r:id="rId19"/>
    <p:sldId id="698" r:id="rId20"/>
    <p:sldId id="531" r:id="rId21"/>
    <p:sldId id="541" r:id="rId22"/>
    <p:sldId id="719" r:id="rId23"/>
    <p:sldId id="543" r:id="rId24"/>
    <p:sldId id="675" r:id="rId25"/>
    <p:sldId id="617" r:id="rId26"/>
    <p:sldId id="615" r:id="rId27"/>
    <p:sldId id="707" r:id="rId28"/>
    <p:sldId id="721" r:id="rId29"/>
    <p:sldId id="702" r:id="rId30"/>
    <p:sldId id="703" r:id="rId31"/>
    <p:sldId id="722" r:id="rId32"/>
    <p:sldId id="701" r:id="rId33"/>
    <p:sldId id="718" r:id="rId3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1F4"/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85169" autoAdjust="0"/>
  </p:normalViewPr>
  <p:slideViewPr>
    <p:cSldViewPr>
      <p:cViewPr varScale="1">
        <p:scale>
          <a:sx n="99" d="100"/>
          <a:sy n="99" d="100"/>
        </p:scale>
        <p:origin x="790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400" dirty="0"/>
              <a:t>7 Day Point Prevalence Biologically Confirmed</a:t>
            </a:r>
          </a:p>
          <a:p>
            <a:pPr>
              <a:defRPr/>
            </a:pPr>
            <a:r>
              <a:rPr lang="en-US" sz="1400" dirty="0"/>
              <a:t>% Abstinent – Completing</a:t>
            </a:r>
            <a:r>
              <a:rPr lang="en-US" sz="1400" baseline="0" dirty="0"/>
              <a:t> Treatment Sample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Psilocybin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82-4950-B883-3719D24A28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 Months</c:v>
                </c:pt>
                <c:pt idx="1">
                  <c:v>6 Months </c:v>
                </c:pt>
                <c:pt idx="2">
                  <c:v>12 Months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50</c:v>
                </c:pt>
                <c:pt idx="2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82-4950-B883-3719D24A28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Patch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 Months</c:v>
                </c:pt>
                <c:pt idx="1">
                  <c:v>6 Months </c:v>
                </c:pt>
                <c:pt idx="2">
                  <c:v>12 Months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</c:v>
                </c:pt>
                <c:pt idx="1">
                  <c:v>27</c:v>
                </c:pt>
                <c:pt idx="2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82-4950-B883-3719D24A28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66475600"/>
        <c:axId val="366476688"/>
      </c:lineChart>
      <c:catAx>
        <c:axId val="366475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476688"/>
        <c:crosses val="autoZero"/>
        <c:auto val="0"/>
        <c:lblAlgn val="ctr"/>
        <c:lblOffset val="100"/>
        <c:noMultiLvlLbl val="0"/>
      </c:catAx>
      <c:valAx>
        <c:axId val="36647668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47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701146237273653"/>
          <c:y val="0.61912287856448223"/>
          <c:w val="0.50564787577425552"/>
          <c:h val="7.59014738542297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0.90283</cdr:y>
    </cdr:from>
    <cdr:to>
      <cdr:x>0.5</cdr:x>
      <cdr:y>0.96761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9604601-0268-8142-A912-C109B9E28065}"/>
            </a:ext>
          </a:extLst>
        </cdr:cNvPr>
        <cdr:cNvSpPr txBox="1"/>
      </cdr:nvSpPr>
      <cdr:spPr>
        <a:xfrm xmlns:a="http://schemas.openxmlformats.org/drawingml/2006/main">
          <a:off x="0" y="3835357"/>
          <a:ext cx="3200400" cy="275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N=44 (psilocybin=22, patch=22)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3692A7-3973-4D7B-A0CF-CB3666AA87C2}" type="datetime1">
              <a:rPr lang="en-US" altLang="en-US"/>
              <a:pPr/>
              <a:t>9/18/2021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D3DD27-EAD5-4EE8-9ADD-A6514C954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2783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E0C49E-A6FE-42A1-9E2B-C9C77DC8F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07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06675" y="914400"/>
            <a:ext cx="4387850" cy="2468563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1pPr>
            <a:lvl2pPr marL="782638" indent="-3000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2pPr>
            <a:lvl3pPr marL="1206500" indent="-2397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3pPr>
            <a:lvl4pPr marL="1690688" indent="-2397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4pPr>
            <a:lvl5pPr marL="2173288" indent="-2397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EC8B1B19-2E08-4635-B63C-B1BDF071009F}" type="slidenum">
              <a:rPr lang="en-US" altLang="en-US" sz="2500">
                <a:latin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25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59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9E584-776B-234A-A6E6-FF7276F0E1F7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62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to the above measures,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remained after controlling for intensity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HAM-D (Depression)**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STAI Trait Anxiety**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Symptom Inventory**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Well-Being and Life Satisfaction**</a:t>
            </a:r>
          </a:p>
          <a:p>
            <a:pPr>
              <a:spcBef>
                <a:spcPts val="1200"/>
              </a:spcBef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6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0C49E-A6FE-42A1-9E2B-C9C77DC8FB1A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88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0C49E-A6FE-42A1-9E2B-C9C77DC8FB1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54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0C49E-A6FE-42A1-9E2B-C9C77DC8FB1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31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0C49E-A6FE-42A1-9E2B-C9C77DC8FB1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33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06675" y="914400"/>
            <a:ext cx="4387850" cy="2468563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1pPr>
            <a:lvl2pPr marL="782638" indent="-3000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2pPr>
            <a:lvl3pPr marL="1206500" indent="-2397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3pPr>
            <a:lvl4pPr marL="1690688" indent="-2397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4pPr>
            <a:lvl5pPr marL="2173288" indent="-2397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EC8B1B19-2E08-4635-B63C-B1BDF071009F}" type="slidenum">
              <a:rPr lang="en-US" altLang="en-US" sz="2500">
                <a:latin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25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6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06675" y="914400"/>
            <a:ext cx="4387850" cy="2468563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1pPr>
            <a:lvl2pPr marL="782638" indent="-3000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2pPr>
            <a:lvl3pPr marL="1206500" indent="-2397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3pPr>
            <a:lvl4pPr marL="1690688" indent="-2397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4pPr>
            <a:lvl5pPr marL="2173288" indent="-2397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EC8B1B19-2E08-4635-B63C-B1BDF071009F}" type="slidenum">
              <a:rPr lang="en-US" altLang="en-US" sz="2500">
                <a:latin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25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6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06675" y="914400"/>
            <a:ext cx="4387850" cy="2468563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1pPr>
            <a:lvl2pPr marL="782638" indent="-3000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2pPr>
            <a:lvl3pPr marL="1206500" indent="-2397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3pPr>
            <a:lvl4pPr marL="1690688" indent="-2397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4pPr>
            <a:lvl5pPr marL="2173288" indent="-2397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EC8B1B19-2E08-4635-B63C-B1BDF071009F}" type="slidenum">
              <a:rPr lang="en-US" altLang="en-US" sz="2500">
                <a:latin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25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46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06675" y="914400"/>
            <a:ext cx="4387850" cy="2468563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1pPr>
            <a:lvl2pPr marL="782638" indent="-3000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2pPr>
            <a:lvl3pPr marL="1206500" indent="-2397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3pPr>
            <a:lvl4pPr marL="1690688" indent="-2397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4pPr>
            <a:lvl5pPr marL="2173288" indent="-2397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 Helvetica Bold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EC8B1B19-2E08-4635-B63C-B1BDF071009F}" type="slidenum">
              <a:rPr lang="en-US" altLang="en-US" sz="25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25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37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0C49E-A6FE-42A1-9E2B-C9C77DC8FB1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298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E0C49E-A6FE-42A1-9E2B-C9C77DC8FB1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602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0C49E-A6FE-42A1-9E2B-C9C77DC8FB1A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90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03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ue_PowerPoint_HD-0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HM_2C_R_H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42888"/>
            <a:ext cx="39624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6" y="2190750"/>
            <a:ext cx="7800975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6" y="3076575"/>
            <a:ext cx="7800975" cy="6858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9150" y="4171950"/>
            <a:ext cx="1905000" cy="3429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1B66EB72-BF7D-4C86-A6E5-68BAC678DC5A}" type="datetime1">
              <a:rPr lang="en-US" altLang="en-US"/>
              <a:pPr/>
              <a:t>9/18/2021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22C95F08-25E2-46A3-BC7C-D10D39C8C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75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8732EB-6A2D-4871-8672-05427DD9224F}" type="datetime1">
              <a:rPr lang="en-US" altLang="en-US"/>
              <a:pPr/>
              <a:t>9/18/2021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C65CB-2D1B-49B2-84AE-DEAF8052B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8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92894"/>
            <a:ext cx="1943100" cy="42791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292894"/>
            <a:ext cx="5676900" cy="42791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C1A52-4F41-488D-B747-7FE5B900A522}" type="datetime1">
              <a:rPr lang="en-US" altLang="en-US"/>
              <a:pPr/>
              <a:t>9/18/2021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D008F-3113-4C21-A3FC-E4DBC8995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462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20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1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8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93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61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32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49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3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36391-E293-4D92-B9EA-5EBBE7FD9738}" type="datetime1">
              <a:rPr lang="en-US" altLang="en-US"/>
              <a:pPr/>
              <a:t>9/18/2021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57B99-6315-4D61-80C5-CFAC4FE1C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80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29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25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56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57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35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9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22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50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87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7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EB4A22-A0D9-47D5-920F-40C6C7BD19A1}" type="datetime1">
              <a:rPr lang="en-US" altLang="en-US"/>
              <a:pPr/>
              <a:t>9/18/2021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F30CF-2179-4FC1-8CF3-37A34B06B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42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07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39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85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05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29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40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ue_PowerPoint_HD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HM_2C_R_H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2888"/>
            <a:ext cx="39624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6" y="2190750"/>
            <a:ext cx="7800975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6" y="3076575"/>
            <a:ext cx="7800975" cy="6858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9150" y="4171950"/>
            <a:ext cx="1905000" cy="3429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1B66EB72-BF7D-4C86-A6E5-68BAC678DC5A}" type="datetime1">
              <a:rPr lang="en-US" altLang="en-US"/>
              <a:pPr/>
              <a:t>9/18/2021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22C95F08-25E2-46A3-BC7C-D10D39C8CED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06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36391-E293-4D92-B9EA-5EBBE7FD9738}" type="datetime1">
              <a:rPr lang="en-US" altLang="en-US">
                <a:solidFill>
                  <a:srgbClr val="FFFFFF"/>
                </a:solidFill>
              </a:rPr>
              <a:pPr/>
              <a:t>9/18/2021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57B99-6315-4D61-80C5-CFAC4FE1CE1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32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EB4A22-A0D9-47D5-920F-40C6C7BD19A1}" type="datetime1">
              <a:rPr lang="en-US" altLang="en-US">
                <a:solidFill>
                  <a:srgbClr val="FFFFFF"/>
                </a:solidFill>
              </a:rPr>
              <a:pPr/>
              <a:t>9/18/2021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F30CF-2179-4FC1-8CF3-37A34B06BFC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36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D83CD0-9F84-4864-AE02-456C0E9119AF}" type="datetime1">
              <a:rPr lang="en-US" altLang="en-US">
                <a:solidFill>
                  <a:srgbClr val="FFFFFF"/>
                </a:solidFill>
              </a:rPr>
              <a:pPr/>
              <a:t>9/18/2021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7F817-C2B0-467B-A277-C025906DB1F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9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D83CD0-9F84-4864-AE02-456C0E9119AF}" type="datetime1">
              <a:rPr lang="en-US" altLang="en-US"/>
              <a:pPr/>
              <a:t>9/18/2021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7F817-C2B0-467B-A277-C025906DB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177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06499-DBB5-4827-B377-8FACC32ACA5E}" type="datetime1">
              <a:rPr lang="en-US" altLang="en-US">
                <a:solidFill>
                  <a:srgbClr val="FFFFFF"/>
                </a:solidFill>
              </a:rPr>
              <a:pPr/>
              <a:t>9/18/2021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FD2B0-8BBE-49D0-B40F-93CD704F5C9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33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28B7A-D77A-4673-8F99-E26D7BE15E92}" type="datetime1">
              <a:rPr lang="en-US" altLang="en-US">
                <a:solidFill>
                  <a:srgbClr val="FFFFFF"/>
                </a:solidFill>
              </a:rPr>
              <a:pPr/>
              <a:t>9/18/2021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5C453-67FA-445F-9267-43DA077A5D4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90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2163CB-8CC5-4DC8-895F-38121B9C38EA}" type="datetime1">
              <a:rPr lang="en-US" altLang="en-US">
                <a:solidFill>
                  <a:srgbClr val="FFFFFF"/>
                </a:solidFill>
              </a:rPr>
              <a:pPr/>
              <a:t>9/18/2021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0BEAA-6502-4C06-8797-FF4F9E7ED69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93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B5114-2AF6-471B-AF39-A8BD6D8BC218}" type="datetime1">
              <a:rPr lang="en-US" altLang="en-US">
                <a:solidFill>
                  <a:srgbClr val="FFFFFF"/>
                </a:solidFill>
              </a:rPr>
              <a:pPr/>
              <a:t>9/18/2021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E0846-DD72-441B-9C32-D10935B9C3D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86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E09840-C0FE-49BD-9D46-8E0CDC276AF8}" type="datetime1">
              <a:rPr lang="en-US" altLang="en-US">
                <a:solidFill>
                  <a:srgbClr val="FFFFFF"/>
                </a:solidFill>
              </a:rPr>
              <a:pPr/>
              <a:t>9/18/2021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22D53-95E9-4941-99AE-4BBF39C7DBF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76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8732EB-6A2D-4871-8672-05427DD9224F}" type="datetime1">
              <a:rPr lang="en-US" altLang="en-US">
                <a:solidFill>
                  <a:srgbClr val="FFFFFF"/>
                </a:solidFill>
              </a:rPr>
              <a:pPr/>
              <a:t>9/18/2021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C65CB-2D1B-49B2-84AE-DEAF8052B88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82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92894"/>
            <a:ext cx="1943100" cy="42791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292894"/>
            <a:ext cx="5676900" cy="42791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C1A52-4F41-488D-B747-7FE5B900A522}" type="datetime1">
              <a:rPr lang="en-US" altLang="en-US">
                <a:solidFill>
                  <a:srgbClr val="FFFFFF"/>
                </a:solidFill>
              </a:rPr>
              <a:pPr/>
              <a:t>9/18/2021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D008F-3113-4C21-A3FC-E4DBC899542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1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06499-DBB5-4827-B377-8FACC32ACA5E}" type="datetime1">
              <a:rPr lang="en-US" altLang="en-US"/>
              <a:pPr/>
              <a:t>9/18/2021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FD2B0-8BBE-49D0-B40F-93CD704F5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73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28B7A-D77A-4673-8F99-E26D7BE15E92}" type="datetime1">
              <a:rPr lang="en-US" altLang="en-US"/>
              <a:pPr/>
              <a:t>9/18/2021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5C453-67FA-445F-9267-43DA077A5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8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2163CB-8CC5-4DC8-895F-38121B9C38EA}" type="datetime1">
              <a:rPr lang="en-US" altLang="en-US"/>
              <a:pPr/>
              <a:t>9/18/2021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0BEAA-6502-4C06-8797-FF4F9E7ED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14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B5114-2AF6-471B-AF39-A8BD6D8BC218}" type="datetime1">
              <a:rPr lang="en-US" altLang="en-US"/>
              <a:pPr/>
              <a:t>9/18/2021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E0846-DD72-441B-9C32-D10935B9C3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82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E09840-C0FE-49BD-9D46-8E0CDC276AF8}" type="datetime1">
              <a:rPr lang="en-US" altLang="en-US"/>
              <a:pPr/>
              <a:t>9/18/2021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22D53-95E9-4941-99AE-4BBF39C7D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73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PowerPoint_HD-0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09625" y="293688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809625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809625" y="47434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FDDD597D-E26C-4E98-B526-296307CA1455}" type="datetime1">
              <a:rPr lang="en-US" altLang="en-US"/>
              <a:pPr/>
              <a:t>9/18/2021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474345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667500" y="47434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6CC1745C-B549-481C-B85D-40DCBF8177C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 descr="JHM_2C_R_H-01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98438"/>
            <a:ext cx="18288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23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0E0BE1A-7014-4D2F-819B-369A51B2C70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42F3E2F-E2C5-4A1C-9BA2-B834776386A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68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PowerPoint_HD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09625" y="293688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809625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809625" y="47434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FDDD597D-E26C-4E98-B526-296307CA1455}" type="datetime1">
              <a:rPr lang="en-US" altLang="en-US">
                <a:solidFill>
                  <a:srgbClr val="FFFFFF"/>
                </a:solidFill>
              </a:rPr>
              <a:pPr/>
              <a:t>9/18/2021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474345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667500" y="47434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6CC1745C-B549-481C-B85D-40DCBF8177C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32" name="Picture 8" descr="JHM_2C_R_H-0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438"/>
            <a:ext cx="18288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27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777676"/>
            <a:ext cx="8029575" cy="857250"/>
          </a:xfrm>
        </p:spPr>
        <p:txBody>
          <a:bodyPr/>
          <a:lstStyle/>
          <a:p>
            <a:pPr algn="ctr"/>
            <a:r>
              <a:rPr lang="en-US" dirty="0"/>
              <a:t>Combat Sports and Psychedelics</a:t>
            </a:r>
            <a:br>
              <a:rPr lang="en-US" dirty="0"/>
            </a:br>
            <a:br>
              <a:rPr lang="en-US" dirty="0"/>
            </a:br>
            <a:br>
              <a:rPr lang="en-US" sz="3000" dirty="0"/>
            </a:br>
            <a:endParaRPr lang="en-US" sz="3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126727"/>
            <a:ext cx="6419850" cy="27735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1800" dirty="0">
                <a:solidFill>
                  <a:srgbClr val="FFFFFF"/>
                </a:solidFill>
              </a:rPr>
              <a:t>Matthew W. Johnson, Ph.D.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1425" dirty="0">
                <a:solidFill>
                  <a:srgbClr val="FFFFFF"/>
                </a:solidFill>
              </a:rPr>
              <a:t>Susan Hill Ward Endowed Professor of Psychedelics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1425" dirty="0">
                <a:solidFill>
                  <a:schemeClr val="accent2"/>
                </a:solidFill>
              </a:rPr>
              <a:t>Department of Psychiatry and Behavioral Sciences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1425" dirty="0">
                <a:solidFill>
                  <a:schemeClr val="accent2"/>
                </a:solidFill>
              </a:rPr>
              <a:t>Johns Hopkins University School of Medicine</a:t>
            </a:r>
          </a:p>
          <a:p>
            <a:pPr eaLnBrk="1" hangingPunct="1">
              <a:lnSpc>
                <a:spcPct val="110000"/>
              </a:lnSpc>
            </a:pPr>
            <a:endParaRPr lang="en-US" sz="1425" dirty="0"/>
          </a:p>
          <a:p>
            <a:pPr eaLnBrk="1" hangingPunct="1">
              <a:lnSpc>
                <a:spcPct val="110000"/>
              </a:lnSpc>
            </a:pPr>
            <a:endParaRPr lang="en-US" sz="1425" dirty="0"/>
          </a:p>
          <a:p>
            <a:pPr eaLnBrk="1" hangingPunct="1">
              <a:lnSpc>
                <a:spcPct val="110000"/>
              </a:lnSpc>
            </a:pPr>
            <a:endParaRPr lang="en-US" sz="225" dirty="0"/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2771775" y="128587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4341" name="Rectangle 13"/>
          <p:cNvSpPr>
            <a:spLocks noChangeArrowheads="1"/>
          </p:cNvSpPr>
          <p:nvPr/>
        </p:nvSpPr>
        <p:spPr bwMode="auto">
          <a:xfrm>
            <a:off x="2771775" y="18859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50B29C8-CA19-40EA-B6F1-A2FA750CE48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5686425" y="3114014"/>
            <a:ext cx="3505200" cy="122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0" dirty="0">
                <a:solidFill>
                  <a:srgbClr val="FFFFFF"/>
                </a:solidFill>
              </a:rPr>
              <a:t>Matthew Peters, M.D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0" dirty="0"/>
              <a:t>Frederick Barrett, Ph.D.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Albert Garcia-Romeu, Ph.D.</a:t>
            </a:r>
          </a:p>
          <a:p>
            <a:pPr>
              <a:lnSpc>
                <a:spcPct val="110000"/>
              </a:lnSpc>
            </a:pPr>
            <a:endParaRPr lang="en-US" sz="225" kern="0" dirty="0"/>
          </a:p>
        </p:txBody>
      </p:sp>
    </p:spTree>
    <p:extLst>
      <p:ext uri="{BB962C8B-B14F-4D97-AF65-F5344CB8AC3E}">
        <p14:creationId xmlns:p14="http://schemas.microsoft.com/office/powerpoint/2010/main" val="108213089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123950"/>
            <a:ext cx="4114800" cy="3733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/>
              <a:t>Can cause harm in people with psychosis or predisposition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Fear, panic, confusion &amp; potentially dangerous behavior 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Moderate elevations in pulse &amp; blood pressure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Headaches in day following use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Persisting perceptual changes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Data suggest no addiction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D4BE051B-998B-4AEB-AEDF-78074AC185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4835574" y="0"/>
            <a:ext cx="4308426" cy="35042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733550"/>
            <a:ext cx="4343400" cy="3747247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C51DB3-8CD1-4836-A7C6-09F30C4BC5F9}"/>
              </a:ext>
            </a:extLst>
          </p:cNvPr>
          <p:cNvSpPr txBox="1">
            <a:spLocks/>
          </p:cNvSpPr>
          <p:nvPr/>
        </p:nvSpPr>
        <p:spPr bwMode="white">
          <a:xfrm>
            <a:off x="76200" y="400706"/>
            <a:ext cx="4724400" cy="64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kern="0" dirty="0"/>
              <a:t>Abuse liability &amp; Risks (2008 &amp; 2018)</a:t>
            </a:r>
          </a:p>
          <a:p>
            <a:pPr marL="0" indent="0" algn="ctr">
              <a:buFontTx/>
              <a:buNone/>
            </a:pPr>
            <a:endParaRPr lang="en-US" sz="1100" b="1" kern="0" dirty="0"/>
          </a:p>
          <a:p>
            <a:pPr marL="0" indent="0">
              <a:buFontTx/>
              <a:buNone/>
            </a:pPr>
            <a:endParaRPr lang="en-US" sz="2000" kern="0" dirty="0"/>
          </a:p>
          <a:p>
            <a:pPr marL="0" indent="0">
              <a:buFontTx/>
              <a:buNone/>
            </a:pPr>
            <a:endParaRPr lang="en-US" sz="2000" b="1" kern="0" dirty="0"/>
          </a:p>
          <a:p>
            <a:pPr marL="0" indent="0">
              <a:buFontTx/>
              <a:buNone/>
            </a:pPr>
            <a:endParaRPr lang="en-US" sz="2000" kern="0" dirty="0"/>
          </a:p>
          <a:p>
            <a:pPr marL="0" indent="0">
              <a:buFontTx/>
              <a:buNone/>
            </a:pPr>
            <a:endParaRPr lang="en-US" sz="2000" b="1" kern="0" dirty="0"/>
          </a:p>
        </p:txBody>
      </p:sp>
      <p:pic>
        <p:nvPicPr>
          <p:cNvPr id="6" name="Picture 5" descr="A picture containing standing, small, colorful, phone&#10;&#10;Description automatically generated">
            <a:extLst>
              <a:ext uri="{FF2B5EF4-FFF2-40B4-BE49-F238E27FC236}">
                <a16:creationId xmlns:a16="http://schemas.microsoft.com/office/drawing/2014/main" id="{B4292F97-04E4-4730-988E-CAD4B2ED0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517" y="3555372"/>
            <a:ext cx="1080643" cy="15881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145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38150"/>
            <a:ext cx="5791200" cy="4343400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38470965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861" y="361950"/>
            <a:ext cx="5197139" cy="4343400"/>
          </a:xfrm>
          <a:ln w="12700">
            <a:solidFill>
              <a:schemeClr val="tx1"/>
            </a:solidFill>
          </a:ln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28973" y="438150"/>
            <a:ext cx="3817888" cy="871538"/>
          </a:xfrm>
        </p:spPr>
        <p:txBody>
          <a:bodyPr anchor="ctr"/>
          <a:lstStyle/>
          <a:p>
            <a:r>
              <a:rPr lang="en-US" sz="2800" dirty="0"/>
              <a:t>Cancer Existential Distress 2016</a:t>
            </a:r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128973" y="2038350"/>
            <a:ext cx="3670568" cy="2667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51 patients</a:t>
            </a:r>
          </a:p>
          <a:p>
            <a:r>
              <a:rPr lang="en-US" sz="1800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Life threatening cancer</a:t>
            </a:r>
          </a:p>
          <a:p>
            <a:r>
              <a:rPr lang="en-US" sz="1800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Depression and/or anxiety disorder</a:t>
            </a:r>
          </a:p>
        </p:txBody>
      </p:sp>
    </p:spTree>
    <p:extLst>
      <p:ext uri="{BB962C8B-B14F-4D97-AF65-F5344CB8AC3E}">
        <p14:creationId xmlns:p14="http://schemas.microsoft.com/office/powerpoint/2010/main" val="20742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52608"/>
            <a:ext cx="8077200" cy="514350"/>
          </a:xfrm>
        </p:spPr>
        <p:txBody>
          <a:bodyPr/>
          <a:lstStyle/>
          <a:p>
            <a:r>
              <a:rPr lang="en-US" sz="2800" dirty="0"/>
              <a:t>Lasting Antidepressant &amp; Anti-Anxiety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2998" y="4489018"/>
            <a:ext cx="1478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-22000" dirty="0">
                <a:solidFill>
                  <a:srgbClr val="FFFFFF"/>
                </a:solidFill>
                <a:latin typeface="Arial"/>
                <a:ea typeface="Zapf Dingbats"/>
                <a:cs typeface="Zapf Dingbats"/>
                <a:sym typeface="Zapf Dingbats"/>
              </a:rPr>
              <a:t>*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Zapf Dingbats"/>
                <a:cs typeface="Zapf Dingbats"/>
                <a:sym typeface="Zapf Dingbats"/>
              </a:rPr>
              <a:t> Cohen’s d= 1.30</a:t>
            </a:r>
          </a:p>
          <a:p>
            <a:r>
              <a:rPr lang="en-US" sz="1200" b="1" dirty="0">
                <a:solidFill>
                  <a:srgbClr val="FFFFFF"/>
                </a:solidFill>
                <a:latin typeface="Arial"/>
                <a:ea typeface="Zapf Dingbats"/>
                <a:cs typeface="Zapf Dingbats"/>
                <a:sym typeface="Zapf Dingbats"/>
              </a:rPr>
              <a:t>+ 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Zapf Dingbats"/>
                <a:cs typeface="Zapf Dingbats"/>
                <a:sym typeface="Zapf Dingbats"/>
              </a:rPr>
              <a:t>Cohen’s d= 3.08 </a:t>
            </a:r>
            <a:endParaRPr lang="en-US" sz="12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Content Placeholder 6" descr="HAM-D (Depression).tiff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6" b="-156"/>
          <a:stretch>
            <a:fillRect/>
          </a:stretch>
        </p:blipFill>
        <p:spPr>
          <a:xfrm>
            <a:off x="1371600" y="819150"/>
            <a:ext cx="2997203" cy="362633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702" y="806297"/>
            <a:ext cx="2999492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3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74" y="234340"/>
            <a:ext cx="5029200" cy="871538"/>
          </a:xfrm>
        </p:spPr>
        <p:txBody>
          <a:bodyPr anchor="ctr"/>
          <a:lstStyle/>
          <a:p>
            <a:pPr algn="ctr"/>
            <a:r>
              <a:rPr lang="en-US" dirty="0"/>
              <a:t>Mystical Experience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77001" y="971550"/>
            <a:ext cx="3428999" cy="35182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Factors</a:t>
            </a:r>
            <a:r>
              <a:rPr lang="en-US" sz="1600" dirty="0"/>
              <a:t>: unity, positive mood, transcendence of time/space, ineffability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846051"/>
            <a:ext cx="2096554" cy="31194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259" y="0"/>
            <a:ext cx="4084109" cy="4594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287467"/>
            <a:ext cx="5546126" cy="385603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192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25433" y="4706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 sz="1800">
              <a:latin typeface="B Helvetica Bol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9798" y="361950"/>
            <a:ext cx="6096000" cy="51435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Mystical Experience Correlated with Therapeutic Effects</a:t>
            </a:r>
          </a:p>
        </p:txBody>
      </p:sp>
      <p:pic>
        <p:nvPicPr>
          <p:cNvPr id="4" name="Content Placeholder 3" descr="MEQ30 Predictor 4 Panel.pdf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649" t="49977" r="-21235" b="-1269"/>
          <a:stretch/>
        </p:blipFill>
        <p:spPr>
          <a:xfrm>
            <a:off x="-1066800" y="1389282"/>
            <a:ext cx="11009203" cy="3352800"/>
          </a:xfrm>
        </p:spPr>
      </p:pic>
    </p:spTree>
    <p:extLst>
      <p:ext uri="{BB962C8B-B14F-4D97-AF65-F5344CB8AC3E}">
        <p14:creationId xmlns:p14="http://schemas.microsoft.com/office/powerpoint/2010/main" val="10374026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-76200" y="209550"/>
            <a:ext cx="5638800" cy="871538"/>
          </a:xfrm>
        </p:spPr>
        <p:txBody>
          <a:bodyPr anchor="ctr"/>
          <a:lstStyle/>
          <a:p>
            <a:pPr algn="ctr"/>
            <a:r>
              <a:rPr lang="en-US" sz="2400" dirty="0"/>
              <a:t>Major Depressive Disorder (2020)</a:t>
            </a:r>
            <a:endParaRPr lang="en-US" sz="2000" dirty="0"/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228600" y="971550"/>
            <a:ext cx="4512373" cy="100298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 panose="020B0604020202020204" pitchFamily="34" charset="0"/>
              </a:rPr>
              <a:t>27 patients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 panose="020B0604020202020204" pitchFamily="34" charset="0"/>
              </a:rPr>
              <a:t>Randomized wait-list control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 panose="020B0604020202020204" pitchFamily="34" charset="0"/>
              </a:rPr>
              <a:t>Two psilocybin sessions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9A9C57F-8139-4E34-9957-7E98B8027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489"/>
          <a:stretch/>
        </p:blipFill>
        <p:spPr>
          <a:xfrm>
            <a:off x="5447359" y="57150"/>
            <a:ext cx="3590608" cy="49110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 descr="Chart, box and whisker chart&#10;&#10;Description automatically generated">
            <a:extLst>
              <a:ext uri="{FF2B5EF4-FFF2-40B4-BE49-F238E27FC236}">
                <a16:creationId xmlns:a16="http://schemas.microsoft.com/office/drawing/2014/main" id="{B27C8FBF-301A-4606-8767-7349D50E9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495550"/>
            <a:ext cx="5334000" cy="24726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5318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1" y="204787"/>
            <a:ext cx="3313114" cy="614363"/>
          </a:xfrm>
        </p:spPr>
        <p:txBody>
          <a:bodyPr anchor="ctr"/>
          <a:lstStyle/>
          <a:p>
            <a:r>
              <a:rPr lang="en-US" dirty="0"/>
              <a:t>Smoking Cessation Pilot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619" y="819150"/>
            <a:ext cx="3083065" cy="1220010"/>
          </a:xfrm>
          <a:effectLst>
            <a:softEdge rad="279400"/>
          </a:effectLst>
        </p:spPr>
        <p:txBody>
          <a:bodyPr/>
          <a:lstStyle/>
          <a:p>
            <a:r>
              <a:rPr lang="en-US" sz="1600" dirty="0"/>
              <a:t>Feasibility and safety</a:t>
            </a:r>
          </a:p>
          <a:p>
            <a:r>
              <a:rPr lang="en-US" sz="1600" dirty="0"/>
              <a:t>3 psilocybin sessions + cognitive behavior therapy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8" r="18000" b="4516"/>
          <a:stretch/>
        </p:blipFill>
        <p:spPr>
          <a:xfrm>
            <a:off x="43889" y="2039160"/>
            <a:ext cx="3735215" cy="2709862"/>
          </a:xfrm>
          <a:prstGeom prst="rect">
            <a:avLst/>
          </a:prstGeom>
        </p:spPr>
      </p:pic>
      <p:pic>
        <p:nvPicPr>
          <p:cNvPr id="8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4052525" y="123444"/>
            <a:ext cx="5323485" cy="38655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13" y="1733550"/>
            <a:ext cx="5787507" cy="39611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493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1279" r="1262"/>
          <a:stretch>
            <a:fillRect/>
          </a:stretch>
        </p:blipFill>
        <p:spPr bwMode="auto">
          <a:xfrm>
            <a:off x="1828800" y="666750"/>
            <a:ext cx="51054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83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1943D1-35C0-49EF-9E3C-420A12C35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10" t="5555" r="20630" b="12963"/>
          <a:stretch/>
        </p:blipFill>
        <p:spPr>
          <a:xfrm>
            <a:off x="2286000" y="361950"/>
            <a:ext cx="4343400" cy="409520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883039-946E-47E7-BF9B-7BA290B28950}"/>
              </a:ext>
            </a:extLst>
          </p:cNvPr>
          <p:cNvSpPr txBox="1"/>
          <p:nvPr/>
        </p:nvSpPr>
        <p:spPr>
          <a:xfrm>
            <a:off x="1752600" y="4476750"/>
            <a:ext cx="579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Jackson et al. (2019),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Wittchen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(2011)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6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590550"/>
            <a:ext cx="9144000" cy="350520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u="sng" dirty="0"/>
              <a:t>Disclosures of Advisory Relationships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800" dirty="0"/>
          </a:p>
          <a:p>
            <a:pPr>
              <a:spcBef>
                <a:spcPts val="120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AJNA Labs LLC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AWAKN Life Sciences Inc.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Beckley Psychedelic Ltd.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Entheogen Biomedical Corp.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Trip Psychedelics Inc.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 Medicine Inc.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Otsuka Pharmaceutical Development &amp; Commercialization Inc.</a:t>
            </a:r>
          </a:p>
          <a:p>
            <a:pPr>
              <a:spcBef>
                <a:spcPts val="1200"/>
              </a:spcBef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22956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1" y="204787"/>
            <a:ext cx="3313114" cy="871538"/>
          </a:xfrm>
        </p:spPr>
        <p:txBody>
          <a:bodyPr anchor="ctr"/>
          <a:lstStyle/>
          <a:p>
            <a:r>
              <a:rPr lang="en-US" dirty="0"/>
              <a:t>Mystical Experience in Smoking Cessation 2015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28600" y="1228726"/>
            <a:ext cx="3290280" cy="35182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Greater success in those who had mystical experience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190750"/>
            <a:ext cx="4208050" cy="280591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04"/>
          <a:stretch/>
        </p:blipFill>
        <p:spPr>
          <a:xfrm>
            <a:off x="4112453" y="361950"/>
            <a:ext cx="4867715" cy="1335802"/>
          </a:xfr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38350"/>
            <a:ext cx="3668760" cy="270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64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315200" cy="857250"/>
          </a:xfrm>
        </p:spPr>
        <p:txBody>
          <a:bodyPr/>
          <a:lstStyle/>
          <a:p>
            <a:r>
              <a:rPr lang="en-US" sz="2800" dirty="0"/>
              <a:t>Randomized Comparative Efficacy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23950"/>
            <a:ext cx="2438400" cy="350520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80 treatment-resistant smokers</a:t>
            </a:r>
          </a:p>
          <a:p>
            <a:endParaRPr lang="en-US" sz="1800" dirty="0"/>
          </a:p>
          <a:p>
            <a:r>
              <a:rPr lang="en-US" sz="1800" dirty="0"/>
              <a:t>Randomized to psilocybin or nicotine patch</a:t>
            </a:r>
          </a:p>
          <a:p>
            <a:endParaRPr lang="en-US" sz="1800" dirty="0"/>
          </a:p>
          <a:p>
            <a:r>
              <a:rPr lang="en-US" sz="1800" dirty="0"/>
              <a:t>Same cognitive behavior therapy</a:t>
            </a:r>
          </a:p>
          <a:p>
            <a:endParaRPr lang="en-US" sz="1800" dirty="0"/>
          </a:p>
          <a:p>
            <a:r>
              <a:rPr lang="en-US" sz="1800" dirty="0"/>
              <a:t>1 psilocybin session</a:t>
            </a:r>
          </a:p>
          <a:p>
            <a:pPr lvl="1"/>
            <a:endParaRPr lang="en-US" dirty="0"/>
          </a:p>
        </p:txBody>
      </p:sp>
      <p:graphicFrame>
        <p:nvGraphicFramePr>
          <p:cNvPr id="5" name="Content Placeholder 9" descr="&#10;">
            <a:extLst>
              <a:ext uri="{FF2B5EF4-FFF2-40B4-BE49-F238E27FC236}">
                <a16:creationId xmlns:a16="http://schemas.microsoft.com/office/drawing/2014/main" id="{1103735A-AEA5-457F-B35B-EE4A8A696734}"/>
              </a:ext>
            </a:extLst>
          </p:cNvPr>
          <p:cNvGraphicFramePr>
            <a:graphicFrameLocks/>
          </p:cNvGraphicFramePr>
          <p:nvPr/>
        </p:nvGraphicFramePr>
        <p:xfrm>
          <a:off x="3124200" y="1123950"/>
          <a:ext cx="5867399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95343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6" y="341403"/>
            <a:ext cx="3508610" cy="838200"/>
          </a:xfrm>
        </p:spPr>
        <p:txBody>
          <a:bodyPr/>
          <a:lstStyle/>
          <a:p>
            <a:pPr algn="ctr"/>
            <a:r>
              <a:rPr lang="en-US" sz="2000" dirty="0"/>
              <a:t>Alcohol Dependence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24" y="895351"/>
            <a:ext cx="3276299" cy="4114800"/>
          </a:xfrm>
        </p:spPr>
        <p:txBody>
          <a:bodyPr/>
          <a:lstStyle/>
          <a:p>
            <a:r>
              <a:rPr lang="en-US" sz="1800" dirty="0"/>
              <a:t>10 alcohol-dependent participants</a:t>
            </a:r>
          </a:p>
          <a:p>
            <a:endParaRPr lang="en-US" sz="700" dirty="0"/>
          </a:p>
          <a:p>
            <a:r>
              <a:rPr lang="en-US" sz="1800" dirty="0"/>
              <a:t>Motivational Enhancement Therapy</a:t>
            </a:r>
          </a:p>
          <a:p>
            <a:endParaRPr lang="en-US" sz="700" dirty="0"/>
          </a:p>
          <a:p>
            <a:r>
              <a:rPr lang="en-US" sz="1800" dirty="0"/>
              <a:t>2 sessions of .3 mg/kg and .4 mg/kg psilocybin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54183" y="-247"/>
            <a:ext cx="5289817" cy="5010398"/>
            <a:chOff x="3854183" y="-247"/>
            <a:chExt cx="5289817" cy="5010398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white">
            <a:xfrm>
              <a:off x="3854184" y="1327513"/>
              <a:ext cx="5289816" cy="368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056"/>
            <a:stretch/>
          </p:blipFill>
          <p:spPr>
            <a:xfrm>
              <a:off x="3854183" y="-247"/>
              <a:ext cx="5289817" cy="165112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Rectangle 6"/>
          <p:cNvSpPr/>
          <p:nvPr/>
        </p:nvSpPr>
        <p:spPr bwMode="auto">
          <a:xfrm>
            <a:off x="7772400" y="1200150"/>
            <a:ext cx="1295400" cy="4507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69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2400" y="971550"/>
            <a:ext cx="4800600" cy="39624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1800" b="1" dirty="0"/>
              <a:t>Upcoming studies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Opioid addiction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PTSD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Creativity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LSD to treat chronic pain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Mood symptoms of post-treatment Lyme disease</a:t>
            </a:r>
          </a:p>
          <a:p>
            <a:pPr>
              <a:spcBef>
                <a:spcPts val="1200"/>
              </a:spcBef>
            </a:pPr>
            <a:r>
              <a:rPr lang="en-US" sz="1800" dirty="0" err="1"/>
              <a:t>Microdosing</a:t>
            </a:r>
            <a:endParaRPr lang="en-US" sz="1800" dirty="0"/>
          </a:p>
          <a:p>
            <a:pPr>
              <a:spcBef>
                <a:spcPts val="1200"/>
              </a:spcBef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D33C95-FD4B-4E82-A5FC-1626A821F3B6}"/>
              </a:ext>
            </a:extLst>
          </p:cNvPr>
          <p:cNvSpPr txBox="1">
            <a:spLocks/>
          </p:cNvSpPr>
          <p:nvPr/>
        </p:nvSpPr>
        <p:spPr bwMode="white">
          <a:xfrm>
            <a:off x="228600" y="590550"/>
            <a:ext cx="358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en-US" sz="1800" b="1" kern="0" dirty="0"/>
              <a:t>Ongoing studies</a:t>
            </a:r>
          </a:p>
          <a:p>
            <a:pPr>
              <a:spcBef>
                <a:spcPts val="1200"/>
              </a:spcBef>
            </a:pPr>
            <a:r>
              <a:rPr lang="en-US" sz="1800" kern="0" dirty="0"/>
              <a:t>Smoking cessation</a:t>
            </a:r>
          </a:p>
          <a:p>
            <a:pPr>
              <a:spcBef>
                <a:spcPts val="1200"/>
              </a:spcBef>
            </a:pPr>
            <a:r>
              <a:rPr lang="en-US" sz="1800" kern="0" dirty="0"/>
              <a:t>Quality of life in Alzheimer’s disease</a:t>
            </a:r>
          </a:p>
          <a:p>
            <a:pPr>
              <a:spcBef>
                <a:spcPts val="1200"/>
              </a:spcBef>
            </a:pPr>
            <a:r>
              <a:rPr lang="en-US" sz="1800" kern="0" dirty="0"/>
              <a:t>Anorexia</a:t>
            </a:r>
          </a:p>
          <a:p>
            <a:pPr>
              <a:spcBef>
                <a:spcPts val="1200"/>
              </a:spcBef>
            </a:pPr>
            <a:r>
              <a:rPr lang="en-US" sz="1800" kern="0" dirty="0"/>
              <a:t>Depression with co-occurring alcohol use disorder</a:t>
            </a:r>
          </a:p>
          <a:p>
            <a:pPr>
              <a:spcBef>
                <a:spcPts val="1200"/>
              </a:spcBef>
            </a:pPr>
            <a:r>
              <a:rPr lang="en-US" sz="1800" kern="0" dirty="0" err="1"/>
              <a:t>Neurobiomarkers</a:t>
            </a:r>
            <a:r>
              <a:rPr lang="en-US" sz="1800" kern="0" dirty="0"/>
              <a:t> of psychedelic therapeutic response</a:t>
            </a:r>
          </a:p>
          <a:p>
            <a:pPr marL="0" indent="0">
              <a:buFontTx/>
              <a:buNone/>
            </a:pPr>
            <a:endParaRPr lang="en-US" sz="1600" b="1" kern="0" dirty="0"/>
          </a:p>
        </p:txBody>
      </p:sp>
    </p:spTree>
    <p:extLst>
      <p:ext uri="{BB962C8B-B14F-4D97-AF65-F5344CB8AC3E}">
        <p14:creationId xmlns:p14="http://schemas.microsoft.com/office/powerpoint/2010/main" val="3018987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D33C95-FD4B-4E82-A5FC-1626A821F3B6}"/>
              </a:ext>
            </a:extLst>
          </p:cNvPr>
          <p:cNvSpPr txBox="1">
            <a:spLocks/>
          </p:cNvSpPr>
          <p:nvPr/>
        </p:nvSpPr>
        <p:spPr bwMode="white">
          <a:xfrm>
            <a:off x="152400" y="1885950"/>
            <a:ext cx="899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But Why Psychedelics for Combat Sports &amp; Other Athletes?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343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D33C95-FD4B-4E82-A5FC-1626A821F3B6}"/>
              </a:ext>
            </a:extLst>
          </p:cNvPr>
          <p:cNvSpPr txBox="1">
            <a:spLocks/>
          </p:cNvSpPr>
          <p:nvPr/>
        </p:nvSpPr>
        <p:spPr bwMode="white">
          <a:xfrm>
            <a:off x="304800" y="74295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39BE96-A9FB-5B46-B149-31A6CD1A59FD}"/>
              </a:ext>
            </a:extLst>
          </p:cNvPr>
          <p:cNvSpPr/>
          <p:nvPr/>
        </p:nvSpPr>
        <p:spPr>
          <a:xfrm>
            <a:off x="304800" y="1109811"/>
            <a:ext cx="8257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Arial"/>
                <a:ea typeface="ＭＳ Ｐゴシック" pitchFamily="-65" charset="-128"/>
              </a:rPr>
              <a:t>Personal reports</a:t>
            </a:r>
          </a:p>
          <a:p>
            <a:pPr marL="285750" lvl="0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Arial"/>
                <a:ea typeface="ＭＳ Ｐゴシック" pitchFamily="-65" charset="-128"/>
              </a:rPr>
              <a:t>Professional athletes often suffer from the same disorders that have been shown to be improved by psychedelics:</a:t>
            </a:r>
          </a:p>
          <a:p>
            <a:pPr marL="742950" lvl="1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Arial"/>
                <a:ea typeface="ＭＳ Ｐゴシック" pitchFamily="-65" charset="-128"/>
              </a:rPr>
              <a:t>Depression, anxiety, PTSD, addictions</a:t>
            </a:r>
          </a:p>
          <a:p>
            <a:pPr marL="285750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Arial"/>
                <a:ea typeface="ＭＳ Ｐゴシック" pitchFamily="-65" charset="-128"/>
              </a:rPr>
              <a:t>Combat sports &amp; other professional athletes often experience repetitive head impact with psychiatric and cognitive consequences</a:t>
            </a:r>
          </a:p>
          <a:p>
            <a:pPr marL="742950" lvl="1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Arial"/>
                <a:ea typeface="ＭＳ Ｐゴシック" pitchFamily="-65" charset="-128"/>
              </a:rPr>
              <a:t>Psychedelics may prompt neurological repair</a:t>
            </a:r>
          </a:p>
        </p:txBody>
      </p:sp>
    </p:spTree>
    <p:extLst>
      <p:ext uri="{BB962C8B-B14F-4D97-AF65-F5344CB8AC3E}">
        <p14:creationId xmlns:p14="http://schemas.microsoft.com/office/powerpoint/2010/main" val="16662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9A5E5D-BFDB-4C45-8742-17CFA5C08D66}"/>
              </a:ext>
            </a:extLst>
          </p:cNvPr>
          <p:cNvSpPr/>
          <p:nvPr/>
        </p:nvSpPr>
        <p:spPr bwMode="auto">
          <a:xfrm>
            <a:off x="3429000" y="2891790"/>
            <a:ext cx="5715000" cy="2057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D33C95-FD4B-4E82-A5FC-1626A821F3B6}"/>
              </a:ext>
            </a:extLst>
          </p:cNvPr>
          <p:cNvSpPr txBox="1">
            <a:spLocks/>
          </p:cNvSpPr>
          <p:nvPr/>
        </p:nvSpPr>
        <p:spPr bwMode="white">
          <a:xfrm>
            <a:off x="228600" y="209550"/>
            <a:ext cx="7086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Psychedelics may restore psychological and brain flexibility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65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psychological flexibility after psilocybin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predicts greater reductions in depression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 flexibility increases for at least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weeks after treatment for depression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neural flexibility (e.g. dynamic brain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connectivity, 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after treatment predicts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decreases in depression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F44E07B-4B69-9E43-BC51-1D596A5C7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420" y="895350"/>
            <a:ext cx="3657600" cy="1428750"/>
          </a:xfrm>
          <a:prstGeom prst="rect">
            <a:avLst/>
          </a:prstGeom>
        </p:spPr>
      </p:pic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EE0CC05D-9B57-8E46-B0F3-4FBE0E283A05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8"/>
          <a:stretch/>
        </p:blipFill>
        <p:spPr>
          <a:xfrm>
            <a:off x="3487783" y="2952750"/>
            <a:ext cx="2654326" cy="1666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F93D9D-7723-0D40-9ECB-6FA685C05DFA}"/>
              </a:ext>
            </a:extLst>
          </p:cNvPr>
          <p:cNvSpPr txBox="1"/>
          <p:nvPr/>
        </p:nvSpPr>
        <p:spPr>
          <a:xfrm>
            <a:off x="3505200" y="4672340"/>
            <a:ext cx="548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Doss et al &amp; Barrett,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preparation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81D581-E080-714B-B252-C04FB2BE7AC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5" b="33735"/>
          <a:stretch/>
        </p:blipFill>
        <p:spPr>
          <a:xfrm>
            <a:off x="6248400" y="2952750"/>
            <a:ext cx="2815391" cy="16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D33C95-FD4B-4E82-A5FC-1626A821F3B6}"/>
              </a:ext>
            </a:extLst>
          </p:cNvPr>
          <p:cNvSpPr txBox="1">
            <a:spLocks/>
          </p:cNvSpPr>
          <p:nvPr/>
        </p:nvSpPr>
        <p:spPr bwMode="white">
          <a:xfrm>
            <a:off x="155666" y="285750"/>
            <a:ext cx="497717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Evidence suggests that psychedelics are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</a:b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neuroplastogenic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 and anti-inflammatory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- Animal studies show psychedelics promote brain plasticity and reduce inflammation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- Psychedelics increase structural connections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in white matter tracts that support attention,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cognition, and healthy emotional functioning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D67945E-A921-AB4D-86C3-A279D9A3DF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16"/>
          <a:stretch/>
        </p:blipFill>
        <p:spPr>
          <a:xfrm>
            <a:off x="4653105" y="3137805"/>
            <a:ext cx="4517898" cy="19362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612C058-27A6-0843-B617-92134041C20E}"/>
              </a:ext>
            </a:extLst>
          </p:cNvPr>
          <p:cNvGrpSpPr/>
          <p:nvPr/>
        </p:nvGrpSpPr>
        <p:grpSpPr>
          <a:xfrm>
            <a:off x="5056635" y="819150"/>
            <a:ext cx="4041866" cy="2050357"/>
            <a:chOff x="4991100" y="1695449"/>
            <a:chExt cx="4041866" cy="205035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262B96-DC4D-5941-AF84-F9313E9B0EDA}"/>
                </a:ext>
              </a:extLst>
            </p:cNvPr>
            <p:cNvSpPr/>
            <p:nvPr/>
          </p:nvSpPr>
          <p:spPr bwMode="auto">
            <a:xfrm>
              <a:off x="4991100" y="1695449"/>
              <a:ext cx="4000500" cy="2050357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5" name="Picture 4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D02FA1CC-6798-AF44-BEB3-326371D3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6596"/>
            <a:stretch/>
          </p:blipFill>
          <p:spPr>
            <a:xfrm>
              <a:off x="5067301" y="2194271"/>
              <a:ext cx="1295400" cy="1278561"/>
            </a:xfrm>
            <a:prstGeom prst="rect">
              <a:avLst/>
            </a:prstGeom>
          </p:spPr>
        </p:pic>
        <p:pic>
          <p:nvPicPr>
            <p:cNvPr id="7" name="Picture 6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4813E450-D7CC-054B-AA32-29CE65D8E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0739"/>
            <a:stretch/>
          </p:blipFill>
          <p:spPr>
            <a:xfrm>
              <a:off x="6399898" y="2194271"/>
              <a:ext cx="1134748" cy="1278561"/>
            </a:xfrm>
            <a:prstGeom prst="rect">
              <a:avLst/>
            </a:prstGeom>
          </p:spPr>
        </p:pic>
        <p:pic>
          <p:nvPicPr>
            <p:cNvPr id="10" name="Picture 9" descr="A picture containing indoor, close&#10;&#10;Description automatically generated">
              <a:extLst>
                <a:ext uri="{FF2B5EF4-FFF2-40B4-BE49-F238E27FC236}">
                  <a16:creationId xmlns:a16="http://schemas.microsoft.com/office/drawing/2014/main" id="{D5328B1A-AA0C-4B46-8611-3DB9B0BEBE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5720"/>
            <a:stretch/>
          </p:blipFill>
          <p:spPr>
            <a:xfrm>
              <a:off x="7603013" y="2190750"/>
              <a:ext cx="1329374" cy="127856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AF5799-8678-474E-A182-9D8E5C48844F}"/>
                </a:ext>
              </a:extLst>
            </p:cNvPr>
            <p:cNvSpPr txBox="1"/>
            <p:nvPr/>
          </p:nvSpPr>
          <p:spPr>
            <a:xfrm>
              <a:off x="5032467" y="3453140"/>
              <a:ext cx="40004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Aharon-Almagor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&amp; Barrett, 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under review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479431-5F7A-D741-AB90-FCA79AE13F44}"/>
                </a:ext>
              </a:extLst>
            </p:cNvPr>
            <p:cNvSpPr txBox="1"/>
            <p:nvPr/>
          </p:nvSpPr>
          <p:spPr>
            <a:xfrm>
              <a:off x="5021581" y="1716677"/>
              <a:ext cx="40004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Greater (red) and less (blue) white matter tract density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 those with lifetime history of hallucinogen use (N=53)</a:t>
              </a:r>
            </a:p>
          </p:txBody>
        </p:sp>
      </p:grpSp>
      <p:pic>
        <p:nvPicPr>
          <p:cNvPr id="20" name="Content Placeholder 19" descr="Diagram&#10;&#10;Description automatically generated">
            <a:extLst>
              <a:ext uri="{FF2B5EF4-FFF2-40B4-BE49-F238E27FC236}">
                <a16:creationId xmlns:a16="http://schemas.microsoft.com/office/drawing/2014/main" id="{75BCD4E8-58A1-9248-90EC-927FFDAE7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94748" y="2647950"/>
            <a:ext cx="2772161" cy="2318632"/>
          </a:xfrm>
        </p:spPr>
      </p:pic>
      <p:pic>
        <p:nvPicPr>
          <p:cNvPr id="22" name="Picture 2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C5C23BC-75CA-6440-9A7E-A80B612A99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221" y="3155541"/>
            <a:ext cx="2702813" cy="10674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858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D33C95-FD4B-4E82-A5FC-1626A821F3B6}"/>
              </a:ext>
            </a:extLst>
          </p:cNvPr>
          <p:cNvSpPr txBox="1">
            <a:spLocks/>
          </p:cNvSpPr>
          <p:nvPr/>
        </p:nvSpPr>
        <p:spPr bwMode="white">
          <a:xfrm>
            <a:off x="228600" y="1657350"/>
            <a:ext cx="8458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1200"/>
              </a:spcBef>
              <a:buFontTx/>
              <a:buNone/>
            </a:pPr>
            <a:r>
              <a:rPr lang="en-US" sz="2800" b="1" kern="0" dirty="0"/>
              <a:t>We believe psilocybin may treat both the mental health disorders of retired athletes &amp; possibly promote neurological healing of brain injury</a:t>
            </a:r>
            <a:endParaRPr lang="en-US" sz="200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391045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D33C95-FD4B-4E82-A5FC-1626A821F3B6}"/>
              </a:ext>
            </a:extLst>
          </p:cNvPr>
          <p:cNvSpPr txBox="1">
            <a:spLocks/>
          </p:cNvSpPr>
          <p:nvPr/>
        </p:nvSpPr>
        <p:spPr bwMode="white">
          <a:xfrm>
            <a:off x="342900" y="361950"/>
            <a:ext cx="845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1200"/>
              </a:spcBef>
              <a:buFontTx/>
              <a:buNone/>
            </a:pPr>
            <a:r>
              <a:rPr lang="en-US" sz="2800" b="1" kern="0" dirty="0"/>
              <a:t>Our Goal</a:t>
            </a:r>
          </a:p>
          <a:p>
            <a:pPr marL="0" indent="0" algn="ctr">
              <a:spcBef>
                <a:spcPts val="1200"/>
              </a:spcBef>
              <a:buFontTx/>
              <a:buNone/>
            </a:pPr>
            <a:endParaRPr lang="en-US" sz="400" b="1" kern="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study with retired combat sport &amp; other athletes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Suffering from depression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also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suffer from addiction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0" dirty="0">
                <a:latin typeface="Calibri" panose="020F0502020204030204" pitchFamily="34" charset="0"/>
                <a:cs typeface="Times New Roman" panose="02020603050405020304" pitchFamily="18" charset="0"/>
              </a:rPr>
              <a:t>MRI before and after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0" dirty="0">
                <a:latin typeface="Calibri" panose="020F0502020204030204" pitchFamily="34" charset="0"/>
                <a:cs typeface="Times New Roman" panose="02020603050405020304" pitchFamily="18" charset="0"/>
              </a:rPr>
              <a:t>Primary hypothesis: Decreases in depression &amp; addiction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0" dirty="0">
                <a:latin typeface="Calibri" panose="020F0502020204030204" pitchFamily="34" charset="0"/>
                <a:cs typeface="Times New Roman" panose="02020603050405020304" pitchFamily="18" charset="0"/>
              </a:rPr>
              <a:t>Secondary hypotheses: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Improvements in cognition, e.g., memory, executive function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Improvements in brain health, e.g., white mater, structural &amp; functional connectivity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82899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4F43A4-FAE2-4AB9-9A87-83766A692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866" y="-38100"/>
            <a:ext cx="921173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22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9068" y="131010"/>
            <a:ext cx="3031331" cy="479822"/>
          </a:xfrm>
        </p:spPr>
        <p:txBody>
          <a:bodyPr>
            <a:normAutofit/>
          </a:bodyPr>
          <a:lstStyle/>
          <a:p>
            <a:r>
              <a:rPr lang="en-US" sz="2100" dirty="0"/>
              <a:t>Acknowledgments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9506" y="611489"/>
            <a:ext cx="3672894" cy="3941462"/>
          </a:xfrm>
        </p:spPr>
        <p:txBody>
          <a:bodyPr numCol="3" spcCol="0">
            <a:noAutofit/>
          </a:bodyPr>
          <a:lstStyle/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>
                <a:ea typeface="ＭＳ Ｐゴシック" pitchFamily="34" charset="-128"/>
              </a:rPr>
              <a:t>Albert Garcia-Romeu, Ph.D.</a:t>
            </a:r>
            <a:endParaRPr lang="en-US" sz="700" dirty="0"/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Frederick Barrett, Ph.D.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Matthew Peters, M.D.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>
                <a:ea typeface="ＭＳ Ｐゴシック" pitchFamily="34" charset="-128"/>
              </a:rPr>
              <a:t>Sandeep Nayak, Ph.D.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>
                <a:ea typeface="ＭＳ Ｐゴシック" pitchFamily="34" charset="-128"/>
              </a:rPr>
              <a:t>Roland Griffiths, Ph.D.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>
                <a:ea typeface="ＭＳ Ｐゴシック" pitchFamily="34" charset="-128"/>
              </a:rPr>
              <a:t>Jack </a:t>
            </a:r>
            <a:r>
              <a:rPr lang="en-US" sz="700" dirty="0" err="1">
                <a:ea typeface="ＭＳ Ｐゴシック" pitchFamily="34" charset="-128"/>
              </a:rPr>
              <a:t>Henningfield</a:t>
            </a:r>
            <a:r>
              <a:rPr lang="en-US" sz="700" dirty="0">
                <a:ea typeface="ＭＳ Ｐゴシック" pitchFamily="34" charset="-128"/>
              </a:rPr>
              <a:t>, Ph.D.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>
                <a:ea typeface="ＭＳ Ｐゴシック" pitchFamily="34" charset="-128"/>
              </a:rPr>
              <a:t>Mary </a:t>
            </a:r>
            <a:r>
              <a:rPr lang="en-US" sz="700" dirty="0" err="1">
                <a:ea typeface="ＭＳ Ｐゴシック" pitchFamily="34" charset="-128"/>
              </a:rPr>
              <a:t>Cosimano</a:t>
            </a:r>
            <a:r>
              <a:rPr lang="en-US" sz="700" dirty="0">
                <a:ea typeface="ＭＳ Ｐゴシック" pitchFamily="34" charset="-128"/>
              </a:rPr>
              <a:t>, M.S.W.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>
                <a:ea typeface="ＭＳ Ｐゴシック" pitchFamily="34" charset="-128"/>
              </a:rPr>
              <a:t>Maggie </a:t>
            </a:r>
            <a:r>
              <a:rPr lang="en-US" sz="700" dirty="0" err="1">
                <a:ea typeface="ＭＳ Ｐゴシック" pitchFamily="34" charset="-128"/>
              </a:rPr>
              <a:t>Klinedinst</a:t>
            </a:r>
            <a:endParaRPr lang="en-US" sz="700" dirty="0">
              <a:ea typeface="ＭＳ Ｐゴシック" pitchFamily="34" charset="-128"/>
            </a:endParaRP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Robert Jesse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Bill Richards, Ph.D.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Brian Richards, </a:t>
            </a:r>
            <a:r>
              <a:rPr lang="en-US" sz="700" dirty="0" err="1"/>
              <a:t>Psy.D</a:t>
            </a:r>
            <a:r>
              <a:rPr lang="en-US" sz="700" dirty="0"/>
              <a:t>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Annie </a:t>
            </a:r>
            <a:r>
              <a:rPr lang="en-US" sz="700" dirty="0" err="1"/>
              <a:t>Umbricht</a:t>
            </a:r>
            <a:r>
              <a:rPr lang="en-US" sz="700" dirty="0"/>
              <a:t>, M.D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>
                <a:ea typeface="ＭＳ Ｐゴシック" pitchFamily="34" charset="-128"/>
              </a:rPr>
              <a:t>Chad </a:t>
            </a:r>
            <a:r>
              <a:rPr lang="en-US" sz="700" dirty="0" err="1">
                <a:ea typeface="ＭＳ Ｐゴシック" pitchFamily="34" charset="-128"/>
              </a:rPr>
              <a:t>Reissig</a:t>
            </a:r>
            <a:r>
              <a:rPr lang="en-US" sz="700" dirty="0">
                <a:ea typeface="ＭＳ Ｐゴシック" pitchFamily="34" charset="-128"/>
              </a:rPr>
              <a:t>, Ph.D.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>
                <a:ea typeface="ＭＳ Ｐゴシック" pitchFamily="34" charset="-128"/>
              </a:rPr>
              <a:t>Peter Hendricks, Ph.D.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>
                <a:ea typeface="ＭＳ Ｐゴシック" pitchFamily="34" charset="-128"/>
              </a:rPr>
              <a:t>Katherine MacLean, Ph.D.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>
                <a:ea typeface="ＭＳ Ｐゴシック" pitchFamily="34" charset="-128"/>
              </a:rPr>
              <a:t>Haley Sweet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>
                <a:ea typeface="ＭＳ Ｐゴシック" pitchFamily="34" charset="-128"/>
              </a:rPr>
              <a:t>Samantha </a:t>
            </a:r>
            <a:r>
              <a:rPr lang="en-US" sz="700" dirty="0" err="1">
                <a:ea typeface="ＭＳ Ｐゴシック" pitchFamily="34" charset="-128"/>
              </a:rPr>
              <a:t>Gebhart</a:t>
            </a:r>
            <a:endParaRPr lang="en-US" sz="700" dirty="0">
              <a:ea typeface="ＭＳ Ｐゴシック" pitchFamily="34" charset="-128"/>
            </a:endParaRP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>
                <a:ea typeface="ＭＳ Ｐゴシック" pitchFamily="34" charset="-128"/>
              </a:rPr>
              <a:t>Toni White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>
                <a:ea typeface="ＭＳ Ｐゴシック" pitchFamily="34" charset="-128"/>
              </a:rPr>
              <a:t>Fred </a:t>
            </a:r>
            <a:r>
              <a:rPr lang="en-US" sz="700" dirty="0" err="1">
                <a:ea typeface="ＭＳ Ｐゴシック" pitchFamily="34" charset="-128"/>
              </a:rPr>
              <a:t>Reinholdt</a:t>
            </a:r>
            <a:r>
              <a:rPr lang="en-US" sz="700" dirty="0">
                <a:ea typeface="ＭＳ Ｐゴシック" pitchFamily="34" charset="-128"/>
              </a:rPr>
              <a:t>, M.A.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Leticia Nanda, N.P.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>
                <a:ea typeface="ＭＳ Ｐゴシック" pitchFamily="34" charset="-128"/>
              </a:rPr>
              <a:t>Eric Richter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Grant Glatfelter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Janna </a:t>
            </a:r>
            <a:r>
              <a:rPr lang="en-US" sz="700" dirty="0" err="1"/>
              <a:t>Bonesteel</a:t>
            </a:r>
            <a:endParaRPr lang="en-US" sz="700" dirty="0"/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Crystal </a:t>
            </a:r>
            <a:r>
              <a:rPr lang="en-US" sz="700" dirty="0" err="1"/>
              <a:t>Barnhouser</a:t>
            </a:r>
            <a:endParaRPr lang="en-US" sz="700" dirty="0"/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Theresa </a:t>
            </a:r>
            <a:r>
              <a:rPr lang="en-US" sz="700" dirty="0" err="1"/>
              <a:t>Carbonaro</a:t>
            </a:r>
            <a:r>
              <a:rPr lang="en-US" sz="700" dirty="0"/>
              <a:t>, Ph.D.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Patrick Johnson, Ph.D.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Jenna Cohen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Marylyn Clark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Daniel Emory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Eric Jackson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Heather Cronin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Una McCann, M.D.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Debbie Allan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Kim Nelson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T. Cody Swift, M.A.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Lilian Salinas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Laura Doyle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Nathan </a:t>
            </a:r>
            <a:r>
              <a:rPr lang="en-US" sz="700" dirty="0" err="1"/>
              <a:t>Sepeda</a:t>
            </a:r>
            <a:endParaRPr lang="en-US" sz="700" dirty="0"/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John Clifton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Nora </a:t>
            </a:r>
            <a:r>
              <a:rPr lang="en-US" sz="700" dirty="0" err="1"/>
              <a:t>Belblidia</a:t>
            </a:r>
            <a:endParaRPr lang="en-US" sz="700" dirty="0"/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Dan Evatt, Ph.D.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David Nichols, Ph.D.</a:t>
            </a:r>
          </a:p>
          <a:p>
            <a:pPr marL="0" indent="0">
              <a:lnSpc>
                <a:spcPts val="1000"/>
              </a:lnSpc>
              <a:spcBef>
                <a:spcPts val="900"/>
              </a:spcBef>
              <a:buNone/>
            </a:pPr>
            <a:r>
              <a:rPr lang="en-US" sz="700" dirty="0"/>
              <a:t>Charles Nichols, Ph.D.</a:t>
            </a:r>
          </a:p>
          <a:p>
            <a:pPr marL="0" indent="0">
              <a:lnSpc>
                <a:spcPts val="600"/>
              </a:lnSpc>
              <a:buNone/>
            </a:pPr>
            <a:endParaRPr lang="en-US" sz="700" dirty="0"/>
          </a:p>
          <a:p>
            <a:pPr marL="0" indent="0">
              <a:lnSpc>
                <a:spcPts val="600"/>
              </a:lnSpc>
              <a:buNone/>
            </a:pPr>
            <a:r>
              <a:rPr lang="en-US" sz="700" dirty="0" err="1"/>
              <a:t>Tehseen</a:t>
            </a:r>
            <a:r>
              <a:rPr lang="en-US" sz="700" dirty="0"/>
              <a:t> </a:t>
            </a:r>
            <a:r>
              <a:rPr lang="en-US" sz="700" dirty="0" err="1"/>
              <a:t>Noorani</a:t>
            </a:r>
            <a:r>
              <a:rPr lang="en-US" sz="700" dirty="0"/>
              <a:t>, Ph.D.</a:t>
            </a:r>
          </a:p>
          <a:p>
            <a:pPr>
              <a:lnSpc>
                <a:spcPts val="600"/>
              </a:lnSpc>
            </a:pPr>
            <a:endParaRPr lang="en-US" sz="700" dirty="0"/>
          </a:p>
          <a:p>
            <a:pPr marL="0" lvl="0" indent="0" eaLnBrk="0" hangingPunct="0">
              <a:spcBef>
                <a:spcPts val="900"/>
              </a:spcBef>
              <a:buNone/>
            </a:pPr>
            <a:r>
              <a:rPr lang="en-US" sz="1050" b="1" kern="1200" dirty="0">
                <a:solidFill>
                  <a:srgbClr val="FFFFFF"/>
                </a:solidFill>
                <a:ea typeface="ＭＳ Ｐゴシック" panose="020B0600070205080204" pitchFamily="34" charset="-128"/>
                <a:cs typeface="+mn-cs"/>
              </a:rPr>
              <a:t>Funding</a:t>
            </a:r>
          </a:p>
          <a:p>
            <a:pPr marL="0" lvl="0" indent="0" eaLnBrk="0" hangingPunct="0">
              <a:spcBef>
                <a:spcPts val="900"/>
              </a:spcBef>
              <a:buNone/>
            </a:pPr>
            <a:r>
              <a:rPr lang="en-US" sz="700" kern="1200" dirty="0" err="1">
                <a:solidFill>
                  <a:srgbClr val="FFFFFF"/>
                </a:solidFill>
                <a:ea typeface="ＭＳ Ｐゴシック" panose="020B0600070205080204" pitchFamily="34" charset="-128"/>
                <a:cs typeface="+mn-cs"/>
              </a:rPr>
              <a:t>Heffter</a:t>
            </a:r>
            <a:r>
              <a:rPr lang="en-US" sz="700" kern="1200" dirty="0">
                <a:solidFill>
                  <a:srgbClr val="FFFFFF"/>
                </a:solidFill>
                <a:ea typeface="ＭＳ Ｐゴシック" panose="020B0600070205080204" pitchFamily="34" charset="-128"/>
                <a:cs typeface="+mn-cs"/>
              </a:rPr>
              <a:t> Research Institute</a:t>
            </a:r>
          </a:p>
          <a:p>
            <a:pPr marL="0" indent="0" eaLnBrk="0" hangingPunct="0">
              <a:spcBef>
                <a:spcPts val="900"/>
              </a:spcBef>
              <a:buNone/>
            </a:pPr>
            <a:r>
              <a:rPr lang="en-US" sz="700" kern="12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Beckley Foundation</a:t>
            </a:r>
          </a:p>
          <a:p>
            <a:pPr marL="0" lvl="0" indent="0" eaLnBrk="0" hangingPunct="0">
              <a:spcBef>
                <a:spcPts val="900"/>
              </a:spcBef>
              <a:buNone/>
            </a:pPr>
            <a:r>
              <a:rPr lang="en-US" sz="700" kern="1200" dirty="0">
                <a:solidFill>
                  <a:srgbClr val="FFFFFF"/>
                </a:solidFill>
                <a:ea typeface="ＭＳ Ｐゴシック" panose="020B0600070205080204" pitchFamily="34" charset="-128"/>
                <a:cs typeface="+mn-cs"/>
              </a:rPr>
              <a:t>Counsel on Spiritual Practices</a:t>
            </a:r>
          </a:p>
          <a:p>
            <a:pPr marL="0" lvl="0" indent="0" eaLnBrk="0" hangingPunct="0">
              <a:spcBef>
                <a:spcPts val="900"/>
              </a:spcBef>
              <a:buNone/>
            </a:pPr>
            <a:r>
              <a:rPr lang="en-US" sz="700" kern="1200" dirty="0">
                <a:solidFill>
                  <a:srgbClr val="FFFFFF"/>
                </a:solidFill>
                <a:ea typeface="ＭＳ Ｐゴシック" panose="020B0600070205080204" pitchFamily="34" charset="-128"/>
                <a:cs typeface="+mn-cs"/>
              </a:rPr>
              <a:t>Betsy Gordon Foundation</a:t>
            </a:r>
          </a:p>
          <a:p>
            <a:pPr marL="0" lvl="0" indent="0" eaLnBrk="0" hangingPunct="0">
              <a:spcBef>
                <a:spcPts val="900"/>
              </a:spcBef>
              <a:buNone/>
            </a:pPr>
            <a:r>
              <a:rPr lang="en-US" sz="700" kern="1200" dirty="0">
                <a:solidFill>
                  <a:srgbClr val="FFFFFF"/>
                </a:solidFill>
                <a:ea typeface="ＭＳ Ｐゴシック" panose="020B0600070205080204" pitchFamily="34" charset="-128"/>
                <a:cs typeface="+mn-cs"/>
              </a:rPr>
              <a:t>William Harrison</a:t>
            </a:r>
          </a:p>
          <a:p>
            <a:pPr marL="0" lvl="0" indent="0" eaLnBrk="0" hangingPunct="0">
              <a:spcBef>
                <a:spcPts val="900"/>
              </a:spcBef>
              <a:buNone/>
            </a:pPr>
            <a:r>
              <a:rPr lang="en-US" sz="700" kern="1200" dirty="0">
                <a:solidFill>
                  <a:srgbClr val="FFFFFF"/>
                </a:solidFill>
                <a:ea typeface="ＭＳ Ｐゴシック" panose="020B0600070205080204" pitchFamily="34" charset="-128"/>
                <a:cs typeface="+mn-cs"/>
              </a:rPr>
              <a:t>National Institute on Drug Abuse</a:t>
            </a:r>
          </a:p>
          <a:p>
            <a:pPr marL="0" lvl="0" indent="0" eaLnBrk="0" hangingPunct="0">
              <a:spcBef>
                <a:spcPts val="900"/>
              </a:spcBef>
              <a:buNone/>
            </a:pPr>
            <a:r>
              <a:rPr lang="en-US" sz="700" kern="1200" dirty="0">
                <a:solidFill>
                  <a:srgbClr val="FFFFFF"/>
                </a:solidFill>
                <a:ea typeface="ＭＳ Ｐゴシック" panose="020B0600070205080204" pitchFamily="34" charset="-128"/>
                <a:cs typeface="+mn-cs"/>
              </a:rPr>
              <a:t>Funding for the Center for Psychedelic and Consciousness Research was from Tim Ferriss, Matt Mullenweg, Craig </a:t>
            </a:r>
            <a:r>
              <a:rPr lang="en-US" sz="700" kern="1200" dirty="0" err="1">
                <a:solidFill>
                  <a:srgbClr val="FFFFFF"/>
                </a:solidFill>
                <a:ea typeface="ＭＳ Ｐゴシック" panose="020B0600070205080204" pitchFamily="34" charset="-128"/>
                <a:cs typeface="+mn-cs"/>
              </a:rPr>
              <a:t>Nerenberg</a:t>
            </a:r>
            <a:r>
              <a:rPr lang="en-US" sz="700" kern="1200" dirty="0">
                <a:solidFill>
                  <a:srgbClr val="FFFFFF"/>
                </a:solidFill>
                <a:ea typeface="ＭＳ Ｐゴシック" panose="020B0600070205080204" pitchFamily="34" charset="-128"/>
                <a:cs typeface="+mn-cs"/>
              </a:rPr>
              <a:t>, Blake Mycoskie, and the Steven and Alexandra Cohen Foundation. </a:t>
            </a:r>
          </a:p>
          <a:p>
            <a:pPr marL="0" lvl="0" indent="0" eaLnBrk="0" hangingPunct="0">
              <a:spcBef>
                <a:spcPts val="900"/>
              </a:spcBef>
              <a:buNone/>
            </a:pPr>
            <a:endParaRPr lang="en-US" sz="700" kern="1200" dirty="0">
              <a:solidFill>
                <a:srgbClr val="FFFFFF"/>
              </a:solidFill>
              <a:ea typeface="ＭＳ Ｐゴシック" panose="020B0600070205080204" pitchFamily="34" charset="-128"/>
              <a:cs typeface="+mn-cs"/>
            </a:endParaRPr>
          </a:p>
          <a:p>
            <a:pPr marL="0" indent="0">
              <a:lnSpc>
                <a:spcPts val="600"/>
              </a:lnSpc>
              <a:buNone/>
            </a:pPr>
            <a:endParaRPr lang="en-US" sz="700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714750"/>
            <a:ext cx="5105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4788" marR="0" lvl="0" indent="-2047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https://hopkinspsychedelic.org</a:t>
            </a:r>
          </a:p>
          <a:p>
            <a:pPr marL="204788" marR="0" lvl="0" indent="-2047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</a:endParaRPr>
          </a:p>
          <a:p>
            <a:pPr marL="204788" marR="0" lvl="0" indent="-2047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Email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: mwj@jhu.edu</a:t>
            </a:r>
          </a:p>
          <a:p>
            <a:pPr marL="204788" marR="0" lvl="0" indent="-2047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Twitter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: @Drug_Researcher</a:t>
            </a:r>
          </a:p>
          <a:p>
            <a:pPr marL="173831" marR="0" lvl="0" indent="-17383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25" y="361950"/>
            <a:ext cx="4827349" cy="31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sport, boxing, player&#10;&#10;Description automatically generated">
            <a:extLst>
              <a:ext uri="{FF2B5EF4-FFF2-40B4-BE49-F238E27FC236}">
                <a16:creationId xmlns:a16="http://schemas.microsoft.com/office/drawing/2014/main" id="{8225B960-F24C-48C9-BA02-7D7561566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" r="30532" b="9915"/>
          <a:stretch/>
        </p:blipFill>
        <p:spPr>
          <a:xfrm>
            <a:off x="-7620" y="0"/>
            <a:ext cx="2362200" cy="2035916"/>
          </a:xfrm>
          <a:prstGeom prst="rect">
            <a:avLst/>
          </a:prstGeom>
        </p:spPr>
      </p:pic>
      <p:pic>
        <p:nvPicPr>
          <p:cNvPr id="5" name="Picture 4" descr="A person punching another person&#10;&#10;Description automatically generated with low confidence">
            <a:extLst>
              <a:ext uri="{FF2B5EF4-FFF2-40B4-BE49-F238E27FC236}">
                <a16:creationId xmlns:a16="http://schemas.microsoft.com/office/drawing/2014/main" id="{9DDF76CC-F042-4AA3-9AC0-6BEFB6E26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791"/>
          <a:stretch/>
        </p:blipFill>
        <p:spPr>
          <a:xfrm>
            <a:off x="982028" y="2161488"/>
            <a:ext cx="2263140" cy="2743200"/>
          </a:xfrm>
          <a:prstGeom prst="rect">
            <a:avLst/>
          </a:prstGeom>
        </p:spPr>
      </p:pic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BCA7F149-FDE2-4BB4-9258-FA2C4E984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835" y="133350"/>
            <a:ext cx="2068830" cy="3154252"/>
          </a:xfrm>
          <a:prstGeom prst="rect">
            <a:avLst/>
          </a:prstGeom>
        </p:spPr>
      </p:pic>
      <p:pic>
        <p:nvPicPr>
          <p:cNvPr id="7" name="Picture 6" descr="A couple of football players&#10;&#10;Description automatically generated with low confidence">
            <a:extLst>
              <a:ext uri="{FF2B5EF4-FFF2-40B4-BE49-F238E27FC236}">
                <a16:creationId xmlns:a16="http://schemas.microsoft.com/office/drawing/2014/main" id="{1B559ADC-EA36-494F-8083-917064229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168" y="2298220"/>
            <a:ext cx="2011680" cy="3017520"/>
          </a:xfrm>
          <a:prstGeom prst="rect">
            <a:avLst/>
          </a:prstGeom>
        </p:spPr>
      </p:pic>
      <p:pic>
        <p:nvPicPr>
          <p:cNvPr id="11" name="Picture 10" descr="A person wearing a helmet&#10;&#10;Description automatically generated">
            <a:extLst>
              <a:ext uri="{FF2B5EF4-FFF2-40B4-BE49-F238E27FC236}">
                <a16:creationId xmlns:a16="http://schemas.microsoft.com/office/drawing/2014/main" id="{4924F0D0-DFEC-4724-83C1-42216B520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665" y="-63980"/>
            <a:ext cx="2167781" cy="2362200"/>
          </a:xfrm>
          <a:prstGeom prst="rect">
            <a:avLst/>
          </a:prstGeom>
        </p:spPr>
      </p:pic>
      <p:pic>
        <p:nvPicPr>
          <p:cNvPr id="9" name="Picture 8" descr="A picture containing person, sport&#10;&#10;Description automatically generated">
            <a:extLst>
              <a:ext uri="{FF2B5EF4-FFF2-40B4-BE49-F238E27FC236}">
                <a16:creationId xmlns:a16="http://schemas.microsoft.com/office/drawing/2014/main" id="{5CF5B433-66EB-4A43-B078-CC609D9D7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438150"/>
            <a:ext cx="2895600" cy="41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285750"/>
            <a:ext cx="3194530" cy="470337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3657600" cy="3505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Psilocybin in &gt;200 mushroom species</a:t>
            </a:r>
          </a:p>
          <a:p>
            <a:pPr>
              <a:spcBef>
                <a:spcPts val="1200"/>
              </a:spcBef>
            </a:pPr>
            <a:endParaRPr lang="en-US" sz="900" dirty="0"/>
          </a:p>
          <a:p>
            <a:pPr>
              <a:spcBef>
                <a:spcPts val="1200"/>
              </a:spcBef>
            </a:pPr>
            <a:r>
              <a:rPr lang="en-US" dirty="0"/>
              <a:t>“Classic psychedelic”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Psilocybin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LSD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Mescaline (peyote)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DMT (</a:t>
            </a:r>
            <a:r>
              <a:rPr lang="en-US" dirty="0" err="1"/>
              <a:t>ayahuasca</a:t>
            </a:r>
            <a:r>
              <a:rPr lang="en-US" dirty="0"/>
              <a:t>)</a:t>
            </a:r>
          </a:p>
          <a:p>
            <a:pPr>
              <a:spcBef>
                <a:spcPts val="1200"/>
              </a:spcBef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0670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666750"/>
            <a:ext cx="7499747" cy="48232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dirty="0"/>
              <a:t>Ritualistic use dates back many millennia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i="1" dirty="0"/>
          </a:p>
          <a:p>
            <a:pPr>
              <a:lnSpc>
                <a:spcPct val="90000"/>
              </a:lnSpc>
              <a:buFont typeface="Times" charset="0"/>
              <a:buAutoNum type="arabicPeriod" startAt="4"/>
              <a:defRPr/>
            </a:pPr>
            <a:endParaRPr lang="en-US" i="1" dirty="0"/>
          </a:p>
          <a:p>
            <a:pPr>
              <a:lnSpc>
                <a:spcPct val="90000"/>
              </a:lnSpc>
              <a:buFont typeface="Times" charset="0"/>
              <a:buAutoNum type="arabicPeriod" startAt="4"/>
              <a:defRPr/>
            </a:pPr>
            <a:endParaRPr lang="en-US" i="1" dirty="0"/>
          </a:p>
          <a:p>
            <a:pPr>
              <a:lnSpc>
                <a:spcPct val="90000"/>
              </a:lnSpc>
              <a:buFont typeface="Times" charset="0"/>
              <a:buAutoNum type="arabicPeriod" startAt="4"/>
              <a:defRPr/>
            </a:pPr>
            <a:endParaRPr lang="en-US" i="1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i="1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i="1" dirty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19907"/>
            <a:ext cx="1580549" cy="331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lum bright="24000"/>
          </a:blip>
          <a:srcRect/>
          <a:stretch>
            <a:fillRect/>
          </a:stretch>
        </p:blipFill>
        <p:spPr bwMode="auto">
          <a:xfrm>
            <a:off x="5715000" y="2266950"/>
            <a:ext cx="3226383" cy="121920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494949" y="1419907"/>
            <a:ext cx="3112856" cy="3258922"/>
            <a:chOff x="2494949" y="1419907"/>
            <a:chExt cx="3112856" cy="3258922"/>
          </a:xfrm>
        </p:grpSpPr>
        <p:pic>
          <p:nvPicPr>
            <p:cNvPr id="8" name="Picture 7" descr="StonedMushroom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4949" y="1419907"/>
              <a:ext cx="3112856" cy="3258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 bwMode="auto">
            <a:xfrm>
              <a:off x="3750732" y="2952750"/>
              <a:ext cx="420511" cy="867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26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95350"/>
            <a:ext cx="7620000" cy="132430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1940s – 1970s</a:t>
            </a:r>
          </a:p>
          <a:p>
            <a:pPr marL="0" indent="0" algn="ctr">
              <a:buNone/>
            </a:pPr>
            <a:endParaRPr lang="en-US" sz="1200" b="1" dirty="0"/>
          </a:p>
          <a:p>
            <a:pPr>
              <a:spcBef>
                <a:spcPts val="1200"/>
              </a:spcBef>
            </a:pPr>
            <a:r>
              <a:rPr lang="en-US" dirty="0"/>
              <a:t>Psychedelics were intensely investigated as research tools and therapeutics</a:t>
            </a:r>
          </a:p>
          <a:p>
            <a:pPr>
              <a:spcBef>
                <a:spcPts val="1200"/>
              </a:spcBef>
            </a:pPr>
            <a:r>
              <a:rPr lang="en-US" dirty="0"/>
              <a:t>Promising findings for: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Cancer-related distress 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Alcoholism</a:t>
            </a:r>
          </a:p>
          <a:p>
            <a:pPr>
              <a:spcBef>
                <a:spcPts val="1200"/>
              </a:spcBef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2596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 bright="-44000" contrast="-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Dark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Despite promising preliminary findings</a:t>
            </a:r>
          </a:p>
          <a:p>
            <a:r>
              <a:rPr lang="en-US" sz="2800" dirty="0">
                <a:solidFill>
                  <a:schemeClr val="bg2"/>
                </a:solidFill>
              </a:rPr>
              <a:t>Dormancy</a:t>
            </a:r>
          </a:p>
          <a:p>
            <a:r>
              <a:rPr lang="en-US" sz="2800" dirty="0">
                <a:solidFill>
                  <a:schemeClr val="bg2"/>
                </a:solidFill>
              </a:rPr>
              <a:t>Reaction to casualties and to sensationalism</a:t>
            </a:r>
          </a:p>
        </p:txBody>
      </p:sp>
    </p:spTree>
    <p:extLst>
      <p:ext uri="{BB962C8B-B14F-4D97-AF65-F5344CB8AC3E}">
        <p14:creationId xmlns:p14="http://schemas.microsoft.com/office/powerpoint/2010/main" val="6931332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0" b="22840"/>
          <a:stretch/>
        </p:blipFill>
        <p:spPr>
          <a:xfrm>
            <a:off x="762000" y="935923"/>
            <a:ext cx="5257800" cy="3873583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228600" y="353228"/>
            <a:ext cx="8229600" cy="857250"/>
          </a:xfrm>
        </p:spPr>
        <p:txBody>
          <a:bodyPr/>
          <a:lstStyle/>
          <a:p>
            <a:pPr algn="ctr"/>
            <a:r>
              <a:rPr lang="en-US" sz="2400" b="0" dirty="0"/>
              <a:t>From Dark Ages into the Age of Enlightenment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35924"/>
            <a:ext cx="2465107" cy="38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21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JHM_Blue_HD</Template>
  <TotalTime>7713</TotalTime>
  <Words>1015</Words>
  <Application>Microsoft Office PowerPoint</Application>
  <PresentationFormat>On-screen Show (16:9)</PresentationFormat>
  <Paragraphs>214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 Helvetica Bold</vt:lpstr>
      <vt:lpstr>Calibri</vt:lpstr>
      <vt:lpstr>Times</vt:lpstr>
      <vt:lpstr>Office Theme</vt:lpstr>
      <vt:lpstr>Custom Design</vt:lpstr>
      <vt:lpstr>1_Custom Design</vt:lpstr>
      <vt:lpstr>2_Office Theme</vt:lpstr>
      <vt:lpstr>Combat Sports and Psychedelics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Dark Ages</vt:lpstr>
      <vt:lpstr>From Dark Ages into the Age of Enlightenment</vt:lpstr>
      <vt:lpstr>PowerPoint Presentation</vt:lpstr>
      <vt:lpstr>PowerPoint Presentation</vt:lpstr>
      <vt:lpstr>Cancer Existential Distress 2016</vt:lpstr>
      <vt:lpstr>Lasting Antidepressant &amp; Anti-Anxiety</vt:lpstr>
      <vt:lpstr>Mystical Experience</vt:lpstr>
      <vt:lpstr>Mystical Experience Correlated with Therapeutic Effects</vt:lpstr>
      <vt:lpstr>Major Depressive Disorder (2020)</vt:lpstr>
      <vt:lpstr>Smoking Cessation Pilot</vt:lpstr>
      <vt:lpstr>PowerPoint Presentation</vt:lpstr>
      <vt:lpstr>PowerPoint Presentation</vt:lpstr>
      <vt:lpstr>Mystical Experience in Smoking Cessation 2015</vt:lpstr>
      <vt:lpstr>Randomized Comparative Efficacy Trial</vt:lpstr>
      <vt:lpstr>Alcohol Dependence Pilot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Johnson</dc:creator>
  <cp:lastModifiedBy>Matthew Johnson</cp:lastModifiedBy>
  <cp:revision>720</cp:revision>
  <dcterms:created xsi:type="dcterms:W3CDTF">2015-03-28T04:09:22Z</dcterms:created>
  <dcterms:modified xsi:type="dcterms:W3CDTF">2021-09-18T16:09:59Z</dcterms:modified>
</cp:coreProperties>
</file>