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4" r:id="rId2"/>
    <p:sldId id="443" r:id="rId3"/>
    <p:sldId id="257" r:id="rId4"/>
    <p:sldId id="479" r:id="rId5"/>
    <p:sldId id="480" r:id="rId6"/>
    <p:sldId id="481" r:id="rId7"/>
    <p:sldId id="474" r:id="rId8"/>
    <p:sldId id="446" r:id="rId9"/>
    <p:sldId id="447" r:id="rId10"/>
    <p:sldId id="449" r:id="rId11"/>
    <p:sldId id="448" r:id="rId12"/>
    <p:sldId id="475" r:id="rId13"/>
    <p:sldId id="445" r:id="rId14"/>
    <p:sldId id="450" r:id="rId15"/>
    <p:sldId id="451" r:id="rId16"/>
    <p:sldId id="452" r:id="rId17"/>
    <p:sldId id="453" r:id="rId18"/>
    <p:sldId id="477" r:id="rId19"/>
    <p:sldId id="455" r:id="rId20"/>
    <p:sldId id="457" r:id="rId21"/>
    <p:sldId id="461" r:id="rId22"/>
    <p:sldId id="363" r:id="rId23"/>
    <p:sldId id="468" r:id="rId24"/>
    <p:sldId id="456" r:id="rId25"/>
    <p:sldId id="458" r:id="rId26"/>
    <p:sldId id="459" r:id="rId27"/>
    <p:sldId id="471" r:id="rId28"/>
    <p:sldId id="478" r:id="rId29"/>
    <p:sldId id="482" r:id="rId30"/>
    <p:sldId id="483" r:id="rId31"/>
    <p:sldId id="460" r:id="rId32"/>
    <p:sldId id="462" r:id="rId33"/>
    <p:sldId id="463" r:id="rId34"/>
    <p:sldId id="465" r:id="rId35"/>
    <p:sldId id="464" r:id="rId36"/>
    <p:sldId id="476" r:id="rId37"/>
    <p:sldId id="466" r:id="rId38"/>
    <p:sldId id="469" r:id="rId39"/>
    <p:sldId id="484" r:id="rId40"/>
    <p:sldId id="485" r:id="rId41"/>
    <p:sldId id="470" r:id="rId42"/>
    <p:sldId id="47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 snapToObjects="1">
      <p:cViewPr varScale="1">
        <p:scale>
          <a:sx n="97" d="100"/>
          <a:sy n="97" d="100"/>
        </p:scale>
        <p:origin x="10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2T03:47:34.8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1 158 16383,'59'0'0,"2"0"0,-42 0 0,44 0 0,8 0 0,-15 0 0,17 0 0,-2 0 0,-30 0 0,5 0 0,1 0 0,-7 0 0,0 0 0,-4 0 0,-5 0 0,8 0 0,-8 0 0,5 0 0,-4 0 0,-1 0 0,5 5 0,-4-3 0,6 3 0,0-5 0,0 0 0,1 0 0,-1 0 0,0 0 0,17 0 0,-12 0 0,4 0 0,-10 0 0,-6 0 0,1 0 0,-3 0 0,1 0 0,-6 0 0,12 0 0,-11 0 0,11 0 0,-5 0 0,1 0 0,4 0 0,-12 0 0,13 0 0,-6 0 0,7 0 0,1 0 0,-1 0 0,0 0 0,0 0 0,9 0 0,-7 0 0,7 0 0,-9 0 0,0 0 0,1 0 0,-1 0 0,0 0 0,-7 0 0,6 0 0,-6 0 0,0 0 0,-1 0 0,-1 0 0,-4 0 0,4 0 0,-6 0 0,-1 0 0,1 0 0,-1 0 0,1 0 0,-1 0 0,-5 0 0,4 0 0,-4 0 0,6 0 0,-7 0 0,6 0 0,-11 0 0,10-5 0,-4 4 0,5-4 0,1 0 0,-6 4 0,11-4 0,-15 5 0,22-6 0,-17 5 0,12-5 0,-8 6 0,1 0 0,-1-5 0,8 4 0,-6-4 0,6 5 0,-8-5 0,8 4 0,-6-4 0,13-1 0,-13 4 0,12-9 0,-4 10 0,6-5 0,0 0 0,0 5 0,1-5 0,-1 6 0,0 0 0,0 0 0,0 0 0,1 0 0,-8-5 0,5 4 0,-11-4 0,11 5 0,-12 0 0,13 0 0,-6 0 0,0 0 0,-1 0 0,-1 0 0,3 0 0,-1 0 0,-2 0 0,1 0 0,-6-5 0,6 4 0,-1-4 0,-4 5 0,4 0 0,1 0 0,-6 0 0,5 0 0,1 0 0,-6 0 0,6 0 0,-8 0 0,8 0 0,1-6 0,0 5 0,6-5 0,-6 6 0,7-6 0,1 5 0,-8-5 0,5 6 0,-4 0 0,6-5 0,-7 3 0,6-4 0,-6 6 0,0 0 0,6-5 0,-6 3 0,7-3 0,-7 5 0,5 0 0,-4 0 0,6 0 0,0 0 0,-7 0 0,6 0 0,-13 0 0,6 0 0,-14 0 0,6 0 0,-11 0 0,10 0 0,-6 0 0,8 0 0,-8 0 0,1 0 0,-1 0 0,6 0 0,-3 0 0,8 0 0,-9 0 0,-1 0 0,6 0 0,-11 0 0,10 0 0,-4 0 0,5 0 0,8 0 0,-6 0 0,13 0 0,-13 0 0,12 0 0,-11 0 0,11 0 0,-12 0 0,6 0 0,-8 0 0,1 0 0,6 0 0,-10 0 0,9 0 0,-11 0 0,5 0 0,-5 0 0,-1 0 0,-1 0 0,1 0 0,0 0 0,2 0 0,-2 0 0,-1 0 0,3 0 0,-3 0 0,0 0 0,4 0 0,-4 0 0,0 0 0,4 0 0,-4 0 0,4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2T03:47:41.1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1 141 16383,'52'0'0,"-3"0"0,-17 0 0,4 0 0,-5 0 0,1 0 0,4 0 0,-5 0 0,8 0 0,7 0 0,-5 0 0,5 0 0,1 0 0,-7 0 0,15 0 0,-15 0 0,7 0 0,-9 0 0,0 0 0,0 0 0,-6 0 0,4 0 0,-11 0 0,4 0 0,1 0 0,-6 0 0,5 0 0,1 0 0,1 0 0,0 0 0,6-6 0,-6 5 0,7-5 0,0 6 0,0 0 0,-6 0 0,4 0 0,-5 0 0,8 0 0,-1 0 0,0 0 0,9 0 0,-7-6 0,15 5 0,-15-5 0,7 6 0,-9 0 0,0 0 0,9 0 0,-7 0 0,7 0 0,-9 0 0,9 0 0,-7 0 0,15 0 0,-15 0 0,15 0 0,-6 0 0,8 0 0,0 0 0,-1 0 0,1 0 0,0 0 0,0 0 0,0 0 0,-8 0 0,6 0 0,-15 0 0,15 0 0,-15 0 0,15 0 0,-15 0 0,15 0 0,-14 0 0,14 0 0,-7 0 0,0 0 0,7 0 0,-15 0 0,7 0 0,0 0 0,-8 0 0,16 6 0,-7-4 0,1 4 0,5 1 0,-5-6 0,8 6 0,0-1 0,0-5 0,-9 6 0,7-1 0,-6-4 0,-1 4 0,-1-6 0,-9 6 0,0-5 0,1 5 0,-1-6 0,-7 0 0,6 0 0,-6 0 0,7 0 0,0 0 0,1 0 0,-1 5 0,8-3 0,-5 4 0,5-6 0,1 0 0,-7 0 0,15 0 0,-6 0 0,8 0 0,-1 0 0,1 0 0,0 0 0,0 0 0,0 0 0,0 0 0,0 0 0,9 0 0,-6 0 0,16 0 0,-17 0 0,18 0 0,-8 0 0,9 0 0,1 0 0,-1 0 0,12 0 0,-9 0 0,8 0 0,-11 0 0,1 0 0,-1 0 0,-9 0 0,7 0 0,-17 0 0,8 0 0,-1 0 0,-6 0 0,6 0 0,-9 0 0,0 0 0,-1 0 0,1 0 0,-8 0 0,6 0 0,-7 0 0,9 0 0,0-7 0,-8 6 0,6-6 0,-7 1 0,1 4 0,6-10 0,-7 10 0,1-4 0,6 0 0,-15 4 0,15-4 0,-15 0 0,15 5 0,-14-5 0,5 0 0,1 5 0,-7-5 0,7 0 0,-9 5 0,0-5 0,0 6 0,1-5 0,-1 3 0,-7-8 0,6 8 0,-13-3 0,5 5 0,1-5 0,-6 3 0,6-3 0,-8 0 0,1 3 0,-1-3 0,1 0 0,-1 4 0,1-4 0,-1 5 0,1-5 0,-6 4 0,11-4 0,-15 5 0,15 0 0,-11 0 0,5-5 0,1 4 0,-1-4 0,8 5 0,-6 0 0,5-5 0,-6 3 0,-1-3 0,1 5 0,-6 0 0,4 0 0,-10 0 0,9 0 0,-6-3 0,7 2 0,-7-3 0,8 4 0,-11 0 0,9 0 0,-5 0 0,0 0 0,-2 16 0,-3 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2T03:47:46.0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1 152 16383,'55'0'0,"-10"0"0,-8 0 0,-13 0 0,12 0 0,-11 0 0,11 0 0,-5 0 0,8 0 0,7 0 0,-6 0 0,15 0 0,3 0 0,1 0 0,17 0 0,-16 0 0,16 0 0,-7 0 0,9 0 0,-9 0 0,7 0 0,-16 0 0,6 0 0,0 0 0,-7 0 0,8 0 0,-10 0 0,0 7 0,-1-6 0,1 6 0,0-1 0,0-5 0,0 6 0,0-1 0,-1-4 0,-7 4 0,6-6 0,-15 0 0,15 0 0,-15 0 0,7 0 0,-1 0 0,-6 0 0,14 6 0,-5-4 0,-1 4 0,7-6 0,-7 0 0,1 0 0,5 0 0,-5 0 0,7 6 0,1-4 0,-1 4 0,11-6 0,-8 0 0,17 0 0,-16 0 0,6 0 0,1 0 0,-8 0 0,8 0 0,-11 0 0,1 0 0,0 0 0,0 0 0,-1 0 0,1 0 0,0 0 0,10 0 0,-8 0 0,41 0 0,-15 0 0,-33 0 0,1 0 0,4 0 0,-1 0 0,39 0 0,-43 0 0,1 0 0,-2 0 0,-2 0 0,44 0 0,-42 0 0,1 0 0,40 0 0,-2 0 0,-12 0 0,0 0 0,-10 0 0,8 0 0,-17 0 0,17 0 0,-16 0 0,16 0 0,-17 0 0,17 0 0,-8 0 0,11 0 0,-2 0 0,-8 0 0,6 0 0,-16 0 0,7 0 0,-9 0 0,0 0 0,-1 0 0,1 0 0,0 0 0,0 0 0,-8 0 0,6 0 0,-7 0 0,1 0 0,5-6 0,-13 4 0,13-10 0,-13 10 0,14-4 0,-15 0 0,6 5 0,1-11 0,-7 10 0,15-4 0,-15 0 0,6 5 0,1-11 0,-7 10 0,6-4 0,-8 0 0,0 5 0,0-5 0,0 6 0,-7-5 0,5 4 0,-11-4 0,11 5 0,-12 0 0,12 0 0,-5-6 0,0 5 0,5-5 0,-12 6 0,13-6 0,-6 5 0,7-5 0,0 1 0,-7 3 0,6-4 0,-13 6 0,13-5 0,-13 3 0,12-3 0,-11 5 0,4 0 0,-6-5 0,-1 3 0,1-3 0,-1 5 0,1 0 0,-1-5 0,1 4 0,-1-4 0,1 5 0,-1 0 0,1 0 0,-1-5 0,1 4 0,-6-4 0,4 5 0,-4-5 0,5 4 0,1-4 0,-1 5 0,1-5 0,-1 3 0,1-3 0,-6 5 0,4 0 0,-10 0 0,9 0 0,-5 0 0,0 0 0,3-4 0,-1 3 0,-3-3 0,8 4 0,-6 0 0,7 0 0,-1 0 0,1 0 0,-6 0 0,4 0 0,-10 0 0,9 0 0,-5 0 0,0 0 0,2 0 0,-2 0 0,5 0 0,-4 0 0,-1 0 0,-1 0 0,1 0 0,1 8 0,-7 12 0,-4-4 0,-5 8 0,0-10 0,0-3 0,-4 12 0,19-16 0,21 6 0,6-13 0,-3 0 0,-22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D9E1-114F-E24A-9C86-5EA1FD9C4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7AD74-485D-2045-90AB-1AA42E4D0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CC453-5599-1846-810D-EE21B8AD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51BDE-F366-EA40-826E-6506D5F6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94209-6629-CC49-997B-4877FA74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2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DA1B-525D-8443-A820-0D05D4FA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85240-FE14-1645-99E9-E783F6EC0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0D89B-CBA3-0B4B-A7A7-764EA0AD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4E1C3-5B0B-644A-9868-80368386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4A57A-90BF-FF46-82BF-632090D6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3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119F70-A39D-674B-9D4E-49B897832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3A67F-ED8B-DF41-AEF2-3897551BA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2DC41-9723-F54B-A47B-3042D91E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7AE44-0648-A440-A734-C951C4A36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EEC10-3861-5447-8933-BC8CE3CC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4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9665D-02D1-874D-B878-BB207634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8DBD-5D0F-8840-ABB2-ED856CA5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7C937-29E0-6040-BB57-DBFF008E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6F134-8BD7-ED43-8B11-7CB32334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9237B-A474-D84F-97F5-6AD2E5D7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4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2241-2377-1941-8728-1351CB35C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36D65-CF61-2F49-9187-F767AE489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9DE9D-D589-0E41-9AF1-D40B95EB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1A07D-7FDC-A546-8652-993A6C4C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89CC0-0670-6B45-BA9E-D136CB0B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8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C638-B1D4-304E-B2A4-0417CF50E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4F8B-5658-9146-95F1-D6859A8D5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76EF0-A119-9549-ABC2-A48ABB267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74125-DD1B-E445-ABA2-DEDBE1CED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53A80-D054-7443-B30C-168F01C3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BFD07-B103-8E4B-83A6-374B5FDD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2BEFD-BB6F-5645-B106-ACC90BB1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BD436-1B70-6B4F-AEF1-6882970A7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96FE2-320C-7748-9E15-FCF57E2D4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2C0F3-5424-1148-93CD-33FE4BBFB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C746A8-2C9D-B741-AF35-5776E1CF6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405D8-EDE8-DA41-AE22-F6C0630A1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B5640B-B554-8C46-BCA9-3AA025ED9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16326-584B-0845-9404-5C487D2A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92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6B55-F00E-274E-A034-ABEDEBDD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33D47-68E8-BF4A-9132-333CA8281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75DF3-5F67-C148-AEAA-E343EDA8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CD84F-A34C-A34C-A22D-C4A0FF14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7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7B8837-A30F-0B49-8B45-726303CF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3C6E6-E621-C041-86B2-9135C4E2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57CBD-FC4C-1340-8A77-F78174E2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4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856E9-C433-3645-85C5-8C1C5D4A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8007C-4678-C04B-948E-09270AE3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0F207-BA21-ED48-A722-572629B49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3F97E-11FA-1C49-9B63-5ED36035D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B9AD7-7CEF-4942-8ED0-822517E7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B8D3D-DDAF-6C46-8443-6336BB0E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5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A186-C428-4540-9261-D21F71A1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EF1BB6-E989-2740-9831-271B38BAC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49279-EA87-E64A-88D6-E7A558498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1DA71-4F61-5B4A-AE12-EBEBAE3B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91D87-A6B3-F046-91BA-72C4A5CA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F3BFB-8C1A-FE4E-81C8-E134464B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23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C6A8A0-7DD3-0A4F-8718-3008610F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C14-560E-2949-9BEA-24A6FAB0E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D2E46-85EA-7246-8374-408AB2485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70911-5EE1-DB4F-AC75-1F68A8ADBC36}" type="datetimeFigureOut">
              <a:rPr lang="en-US" smtClean="0"/>
              <a:t>9/19/21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69A3D-E18A-D743-BB08-814B9F370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3F91F-6FFB-4F42-85D4-F64E3507B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73DB3-AA93-BB47-965B-EDF3CD413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08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mailto:carlo.guevara13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1.png"/><Relationship Id="rId7" Type="http://schemas.openxmlformats.org/officeDocument/2006/relationships/image" Target="../media/image1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00.png"/><Relationship Id="rId4" Type="http://schemas.openxmlformats.org/officeDocument/2006/relationships/customXml" Target="../ink/ink1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CC391-7735-E449-8859-9D90D09A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1071379"/>
            <a:ext cx="6268278" cy="18073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Maxillofacial Trauma in Combat Sports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F2777-B966-AE4F-89DA-03BD31573738}"/>
              </a:ext>
            </a:extLst>
          </p:cNvPr>
          <p:cNvSpPr txBox="1"/>
          <p:nvPr/>
        </p:nvSpPr>
        <p:spPr>
          <a:xfrm>
            <a:off x="840513" y="4532244"/>
            <a:ext cx="5122273" cy="1244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Carlo Guevara MD, DDS, FACS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Broward Health Medical Center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Fort Lauderdale, FL</a:t>
            </a:r>
          </a:p>
        </p:txBody>
      </p:sp>
      <p:pic>
        <p:nvPicPr>
          <p:cNvPr id="8" name="Content Placeholder 7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9678ACCF-9D69-A149-88E7-DA6F10E64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83" r="2" b="383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646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0529CE-533E-FD42-AFA0-2BE17308C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317" y="1325218"/>
            <a:ext cx="6325264" cy="4658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5456B-12C1-AD4C-B5AB-CC01CDCA6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9" y="1103244"/>
            <a:ext cx="5504896" cy="51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8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EE1D72-6DF5-9147-9308-5778634D1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902" y="0"/>
            <a:ext cx="7860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eat&#10;&#10;Description automatically generated">
            <a:extLst>
              <a:ext uri="{FF2B5EF4-FFF2-40B4-BE49-F238E27FC236}">
                <a16:creationId xmlns:a16="http://schemas.microsoft.com/office/drawing/2014/main" id="{E984C792-76FC-6A4F-87F9-BB4A138D9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95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73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E41039-2FD3-B847-88F0-EB5D5BB2D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3600" y="8731"/>
            <a:ext cx="6763657" cy="676365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E7E27F-A350-7C4A-A712-9DC9510F4A81}"/>
              </a:ext>
            </a:extLst>
          </p:cNvPr>
          <p:cNvSpPr txBox="1"/>
          <p:nvPr/>
        </p:nvSpPr>
        <p:spPr>
          <a:xfrm>
            <a:off x="-77632" y="2186191"/>
            <a:ext cx="4193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Lower 2/3 of the Facial Skeleton</a:t>
            </a:r>
          </a:p>
        </p:txBody>
      </p:sp>
    </p:spTree>
    <p:extLst>
      <p:ext uri="{BB962C8B-B14F-4D97-AF65-F5344CB8AC3E}">
        <p14:creationId xmlns:p14="http://schemas.microsoft.com/office/powerpoint/2010/main" val="1087636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A22CF-0B67-3446-93DB-CCABAC19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2238212"/>
            <a:ext cx="3201366" cy="1641969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Nasal Bone Fracture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DFEA75-BC83-444D-B5B0-5AD128867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-25000"/>
                    </a14:imgEffect>
                  </a14:imgLayer>
                </a14:imgProps>
              </a:ext>
            </a:extLst>
          </a:blip>
          <a:srcRect l="11232" r="11785" b="4199"/>
          <a:stretch/>
        </p:blipFill>
        <p:spPr>
          <a:xfrm>
            <a:off x="5377442" y="-10142"/>
            <a:ext cx="5471885" cy="6885365"/>
          </a:xfrm>
        </p:spPr>
      </p:pic>
    </p:spTree>
    <p:extLst>
      <p:ext uri="{BB962C8B-B14F-4D97-AF65-F5344CB8AC3E}">
        <p14:creationId xmlns:p14="http://schemas.microsoft.com/office/powerpoint/2010/main" val="3119502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384F72-DBC1-6443-8755-C6D5167A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5917"/>
            <a:ext cx="4546878" cy="3913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C5A01B-46E1-FA43-9B4A-92455FC43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730" y="1575917"/>
            <a:ext cx="4691270" cy="4044198"/>
          </a:xfrm>
          <a:prstGeom prst="rect">
            <a:avLst/>
          </a:prstGeom>
        </p:spPr>
      </p:pic>
      <p:pic>
        <p:nvPicPr>
          <p:cNvPr id="9" name="Picture 8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1424BF0E-76DE-814D-9801-9AA85D31B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656" y="911617"/>
            <a:ext cx="3328468" cy="531690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B49C2B-14CC-0B45-994D-1D2F3069FCC2}"/>
              </a:ext>
            </a:extLst>
          </p:cNvPr>
          <p:cNvCxnSpPr>
            <a:cxnSpLocks/>
          </p:cNvCxnSpPr>
          <p:nvPr/>
        </p:nvCxnSpPr>
        <p:spPr>
          <a:xfrm flipV="1">
            <a:off x="972457" y="3697356"/>
            <a:ext cx="1082321" cy="6569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CEDDAE-6AFD-B443-8030-5FC9E267DAAB}"/>
              </a:ext>
            </a:extLst>
          </p:cNvPr>
          <p:cNvCxnSpPr>
            <a:cxnSpLocks/>
          </p:cNvCxnSpPr>
          <p:nvPr/>
        </p:nvCxnSpPr>
        <p:spPr>
          <a:xfrm flipV="1">
            <a:off x="8552595" y="5047250"/>
            <a:ext cx="1082321" cy="6569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C980E6-94F5-744A-A665-ABAE70CBAF9F}"/>
              </a:ext>
            </a:extLst>
          </p:cNvPr>
          <p:cNvCxnSpPr>
            <a:cxnSpLocks/>
          </p:cNvCxnSpPr>
          <p:nvPr/>
        </p:nvCxnSpPr>
        <p:spPr>
          <a:xfrm flipH="1" flipV="1">
            <a:off x="10274182" y="5007368"/>
            <a:ext cx="1229027" cy="7366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454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400F7-18FD-8745-A6A9-ABC7E6939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" y="1808207"/>
            <a:ext cx="3495810" cy="250198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Naso-Orbital-Ethmoidal Fractures</a:t>
            </a:r>
            <a:br>
              <a:rPr lang="en-US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(NOE)</a:t>
            </a:r>
          </a:p>
        </p:txBody>
      </p:sp>
      <p:pic>
        <p:nvPicPr>
          <p:cNvPr id="13" name="Content Placeholder 4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261330AE-11EB-914E-8FB6-DB976257D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6747" y="409788"/>
            <a:ext cx="8145253" cy="6242992"/>
          </a:xfrm>
        </p:spPr>
      </p:pic>
    </p:spTree>
    <p:extLst>
      <p:ext uri="{BB962C8B-B14F-4D97-AF65-F5344CB8AC3E}">
        <p14:creationId xmlns:p14="http://schemas.microsoft.com/office/powerpoint/2010/main" val="3531080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8BFF0E-79A2-074B-B3D7-D8CE1B945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9" r="3479"/>
          <a:stretch/>
        </p:blipFill>
        <p:spPr>
          <a:xfrm>
            <a:off x="5743767" y="1988456"/>
            <a:ext cx="6143434" cy="3046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769AF-23FE-C241-B1F8-F2D4DA5B8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9" b="4789"/>
          <a:stretch/>
        </p:blipFill>
        <p:spPr>
          <a:xfrm>
            <a:off x="0" y="1474719"/>
            <a:ext cx="5602514" cy="372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14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5143EE-1FC4-C145-A9BC-EE3F3AEA5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58982" y="0"/>
            <a:ext cx="9874035" cy="6858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457BBE-C057-624E-9A1F-DAF9A9509146}"/>
              </a:ext>
            </a:extLst>
          </p:cNvPr>
          <p:cNvCxnSpPr>
            <a:cxnSpLocks/>
          </p:cNvCxnSpPr>
          <p:nvPr/>
        </p:nvCxnSpPr>
        <p:spPr>
          <a:xfrm>
            <a:off x="6598381" y="1422400"/>
            <a:ext cx="0" cy="16880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86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0D168-F08C-274C-AD0E-769821C00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02" y="2747030"/>
            <a:ext cx="2514600" cy="11794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Orbital Fracture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97B97F-02B8-E34E-97AC-113A14EB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475" y="325853"/>
            <a:ext cx="7304106" cy="62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8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earch Data at Columbia | Columbia | Research">
            <a:extLst>
              <a:ext uri="{FF2B5EF4-FFF2-40B4-BE49-F238E27FC236}">
                <a16:creationId xmlns:a16="http://schemas.microsoft.com/office/drawing/2014/main" id="{099C23FA-E843-6E4B-96A0-5DF6917E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36" y="7229"/>
            <a:ext cx="6193663" cy="350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en Hill Griffin Stadium - Wikipedia">
            <a:extLst>
              <a:ext uri="{FF2B5EF4-FFF2-40B4-BE49-F238E27FC236}">
                <a16:creationId xmlns:a16="http://schemas.microsoft.com/office/drawing/2014/main" id="{4F36BF94-7A78-6D4D-9B48-A4601E2B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8998"/>
            <a:ext cx="599833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est Restaurants in Downtown LA | Los Angeles Fine Dining, Patina Group">
            <a:extLst>
              <a:ext uri="{FF2B5EF4-FFF2-40B4-BE49-F238E27FC236}">
                <a16:creationId xmlns:a16="http://schemas.microsoft.com/office/drawing/2014/main" id="{224455C7-3362-114E-977D-C934DBDD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98337" cy="35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ort Lauderdale to Key West: Florida's East Coast Journey - Keys Seaplanes">
            <a:extLst>
              <a:ext uri="{FF2B5EF4-FFF2-40B4-BE49-F238E27FC236}">
                <a16:creationId xmlns:a16="http://schemas.microsoft.com/office/drawing/2014/main" id="{6B5EC36E-AE23-7840-B2C1-7F50D38F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36" y="3514650"/>
            <a:ext cx="6193663" cy="33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46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A283177-9F85-8F45-BC49-426AE1450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26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44C1358-0632-9F4D-A730-BA07E4EAF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29" r="3" b="3"/>
          <a:stretch/>
        </p:blipFill>
        <p:spPr>
          <a:xfrm>
            <a:off x="6310622" y="557189"/>
            <a:ext cx="5674893" cy="574361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963271-2823-774E-88E9-519582FADF2A}"/>
              </a:ext>
            </a:extLst>
          </p:cNvPr>
          <p:cNvCxnSpPr>
            <a:cxnSpLocks/>
          </p:cNvCxnSpPr>
          <p:nvPr/>
        </p:nvCxnSpPr>
        <p:spPr>
          <a:xfrm flipV="1">
            <a:off x="1973943" y="3312886"/>
            <a:ext cx="204723" cy="14478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894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D85DF8-BB04-034D-A935-AE7E8BD43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"/>
          <a:stretch/>
        </p:blipFill>
        <p:spPr>
          <a:xfrm>
            <a:off x="1256662" y="551381"/>
            <a:ext cx="10052144" cy="575523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C82BFE-AB9D-7A45-9220-88AE1B803B10}"/>
              </a:ext>
            </a:extLst>
          </p:cNvPr>
          <p:cNvCxnSpPr>
            <a:cxnSpLocks/>
          </p:cNvCxnSpPr>
          <p:nvPr/>
        </p:nvCxnSpPr>
        <p:spPr>
          <a:xfrm flipV="1">
            <a:off x="8953421" y="3631096"/>
            <a:ext cx="0" cy="1710161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623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 descr="A picture containing holding, person, player, table&#10;&#10;Description automatically generated">
            <a:extLst>
              <a:ext uri="{FF2B5EF4-FFF2-40B4-BE49-F238E27FC236}">
                <a16:creationId xmlns:a16="http://schemas.microsoft.com/office/drawing/2014/main" id="{9A45BB6D-77EA-8B47-84A9-833130DBC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r="1110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A picture containing photo, table, holding, person&#10;&#10;Description automatically generated">
            <a:extLst>
              <a:ext uri="{FF2B5EF4-FFF2-40B4-BE49-F238E27FC236}">
                <a16:creationId xmlns:a16="http://schemas.microsoft.com/office/drawing/2014/main" id="{3E1E1E69-653F-DA4E-999E-ECEA5BDB2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r="1568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97767B-9661-BA4F-9ED6-10DB1E420DFD}"/>
              </a:ext>
            </a:extLst>
          </p:cNvPr>
          <p:cNvCxnSpPr>
            <a:cxnSpLocks/>
          </p:cNvCxnSpPr>
          <p:nvPr/>
        </p:nvCxnSpPr>
        <p:spPr>
          <a:xfrm flipV="1">
            <a:off x="2757714" y="3428998"/>
            <a:ext cx="204723" cy="14478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3DFA74-CD16-C245-A0CA-767D21A8A6C0}"/>
              </a:ext>
            </a:extLst>
          </p:cNvPr>
          <p:cNvCxnSpPr>
            <a:cxnSpLocks/>
          </p:cNvCxnSpPr>
          <p:nvPr/>
        </p:nvCxnSpPr>
        <p:spPr>
          <a:xfrm flipV="1">
            <a:off x="9331924" y="3312886"/>
            <a:ext cx="204723" cy="14478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465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499E7D3-B3F8-234E-A37F-76BCC2AD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70302"/>
            <a:ext cx="5291666" cy="3717395"/>
          </a:xfrm>
          <a:prstGeom prst="rect">
            <a:avLst/>
          </a:prstGeom>
        </p:spPr>
      </p:pic>
      <p:pic>
        <p:nvPicPr>
          <p:cNvPr id="5" name="Picture 4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F9A3A4F3-1FE2-4E49-985C-0DF42358B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662907"/>
            <a:ext cx="5291667" cy="35321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49E09E-B15A-CD49-A897-8673B7B380CB}"/>
              </a:ext>
            </a:extLst>
          </p:cNvPr>
          <p:cNvCxnSpPr>
            <a:cxnSpLocks/>
          </p:cNvCxnSpPr>
          <p:nvPr/>
        </p:nvCxnSpPr>
        <p:spPr>
          <a:xfrm flipH="1" flipV="1">
            <a:off x="2918895" y="4227286"/>
            <a:ext cx="1087048" cy="149134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A091F0-16BD-9A4A-9E01-12A762373323}"/>
              </a:ext>
            </a:extLst>
          </p:cNvPr>
          <p:cNvCxnSpPr>
            <a:cxnSpLocks/>
          </p:cNvCxnSpPr>
          <p:nvPr/>
        </p:nvCxnSpPr>
        <p:spPr>
          <a:xfrm flipH="1" flipV="1">
            <a:off x="8027923" y="4688114"/>
            <a:ext cx="158136" cy="140788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715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97CFC-0EA5-F547-A1EC-01858BFB0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56" y="2219508"/>
            <a:ext cx="3867643" cy="338749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Zygomatico-maxillary Complex Fracture (ZMC)</a:t>
            </a:r>
            <a:br>
              <a:rPr lang="en-US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br>
              <a:rPr lang="en-US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aka Quadripod or Tripod Fracture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C44133-2915-CC49-8E28-FABF34436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8658" y="832051"/>
            <a:ext cx="5026738" cy="5554235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7417DDB-283B-EF4C-A6C2-5D7CFE3F54A1}"/>
              </a:ext>
            </a:extLst>
          </p:cNvPr>
          <p:cNvCxnSpPr>
            <a:cxnSpLocks/>
          </p:cNvCxnSpPr>
          <p:nvPr/>
        </p:nvCxnSpPr>
        <p:spPr>
          <a:xfrm flipV="1">
            <a:off x="5392060" y="4527783"/>
            <a:ext cx="1136325" cy="1710716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7CB4AC-5708-2340-8102-B8D1A55EF048}"/>
              </a:ext>
            </a:extLst>
          </p:cNvPr>
          <p:cNvCxnSpPr>
            <a:cxnSpLocks/>
          </p:cNvCxnSpPr>
          <p:nvPr/>
        </p:nvCxnSpPr>
        <p:spPr>
          <a:xfrm>
            <a:off x="5054896" y="1786893"/>
            <a:ext cx="1228264" cy="1709368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135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AFD8497-56D0-4040-A638-5C568C424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628" y="0"/>
            <a:ext cx="7866743" cy="67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07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human skull&#10;&#10;Description automatically generated with medium confidence">
            <a:extLst>
              <a:ext uri="{FF2B5EF4-FFF2-40B4-BE49-F238E27FC236}">
                <a16:creationId xmlns:a16="http://schemas.microsoft.com/office/drawing/2014/main" id="{6DDE53C8-40B9-B243-B851-C6DB10AF9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79" t="9754" r="11485" b="5735"/>
          <a:stretch/>
        </p:blipFill>
        <p:spPr>
          <a:xfrm>
            <a:off x="1066268" y="420966"/>
            <a:ext cx="5029732" cy="5529942"/>
          </a:xfrm>
        </p:spPr>
      </p:pic>
      <p:pic>
        <p:nvPicPr>
          <p:cNvPr id="7" name="Picture 6" descr="A picture containing dark, mask, black, decorated&#10;&#10;Description automatically generated">
            <a:extLst>
              <a:ext uri="{FF2B5EF4-FFF2-40B4-BE49-F238E27FC236}">
                <a16:creationId xmlns:a16="http://schemas.microsoft.com/office/drawing/2014/main" id="{65473099-413E-6F4C-8485-72FC461BB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3" t="7831" r="10912" b="4974"/>
          <a:stretch/>
        </p:blipFill>
        <p:spPr>
          <a:xfrm>
            <a:off x="6686692" y="420966"/>
            <a:ext cx="4439040" cy="601606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98FEAA-5974-864A-9920-EACD8C348A1A}"/>
              </a:ext>
            </a:extLst>
          </p:cNvPr>
          <p:cNvCxnSpPr>
            <a:cxnSpLocks/>
          </p:cNvCxnSpPr>
          <p:nvPr/>
        </p:nvCxnSpPr>
        <p:spPr>
          <a:xfrm flipH="1" flipV="1">
            <a:off x="4178852" y="3745894"/>
            <a:ext cx="785034" cy="139400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15F81A-64F3-5A47-B42E-1F97ABDC86A1}"/>
              </a:ext>
            </a:extLst>
          </p:cNvPr>
          <p:cNvCxnSpPr>
            <a:cxnSpLocks/>
          </p:cNvCxnSpPr>
          <p:nvPr/>
        </p:nvCxnSpPr>
        <p:spPr>
          <a:xfrm flipH="1">
            <a:off x="3715659" y="1930400"/>
            <a:ext cx="1436913" cy="97608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F834B5-61E9-014B-9831-F1E54794AEBD}"/>
              </a:ext>
            </a:extLst>
          </p:cNvPr>
          <p:cNvCxnSpPr>
            <a:cxnSpLocks/>
          </p:cNvCxnSpPr>
          <p:nvPr/>
        </p:nvCxnSpPr>
        <p:spPr>
          <a:xfrm flipV="1">
            <a:off x="1561756" y="4106912"/>
            <a:ext cx="1030514" cy="119800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AB7C0D-62E0-124B-AA04-6986DC8A776B}"/>
              </a:ext>
            </a:extLst>
          </p:cNvPr>
          <p:cNvCxnSpPr>
            <a:cxnSpLocks/>
          </p:cNvCxnSpPr>
          <p:nvPr/>
        </p:nvCxnSpPr>
        <p:spPr>
          <a:xfrm flipH="1">
            <a:off x="10856686" y="1174473"/>
            <a:ext cx="1227620" cy="1200427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180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indoor, black, dark&#10;&#10;Description automatically generated">
            <a:extLst>
              <a:ext uri="{FF2B5EF4-FFF2-40B4-BE49-F238E27FC236}">
                <a16:creationId xmlns:a16="http://schemas.microsoft.com/office/drawing/2014/main" id="{550CB736-BDAB-844C-8C9F-0A94B2927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-1"/>
            <a:ext cx="7039429" cy="685800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6CAAA1-7804-AC48-88B0-BD720B89228A}"/>
              </a:ext>
            </a:extLst>
          </p:cNvPr>
          <p:cNvCxnSpPr>
            <a:cxnSpLocks/>
          </p:cNvCxnSpPr>
          <p:nvPr/>
        </p:nvCxnSpPr>
        <p:spPr>
          <a:xfrm flipH="1" flipV="1">
            <a:off x="7663543" y="4238172"/>
            <a:ext cx="1465942" cy="972458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4F5EDB-E7AF-6A4F-ABF7-D60273292B8B}"/>
              </a:ext>
            </a:extLst>
          </p:cNvPr>
          <p:cNvCxnSpPr>
            <a:cxnSpLocks/>
          </p:cNvCxnSpPr>
          <p:nvPr/>
        </p:nvCxnSpPr>
        <p:spPr>
          <a:xfrm flipH="1">
            <a:off x="8164285" y="2989942"/>
            <a:ext cx="1698171" cy="29502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CF5FEE-05E0-904F-A0F8-A0532A379FE0}"/>
              </a:ext>
            </a:extLst>
          </p:cNvPr>
          <p:cNvCxnSpPr>
            <a:cxnSpLocks/>
          </p:cNvCxnSpPr>
          <p:nvPr/>
        </p:nvCxnSpPr>
        <p:spPr>
          <a:xfrm flipV="1">
            <a:off x="5138057" y="3545113"/>
            <a:ext cx="1727200" cy="56243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537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essert&#10;&#10;Description automatically generated">
            <a:extLst>
              <a:ext uri="{FF2B5EF4-FFF2-40B4-BE49-F238E27FC236}">
                <a16:creationId xmlns:a16="http://schemas.microsoft.com/office/drawing/2014/main" id="{54198DB1-4226-D040-B640-AFCBD5E05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891" y="0"/>
            <a:ext cx="7980218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CD5FD9-8961-4849-B11E-EB73356AD4AB}"/>
              </a:ext>
            </a:extLst>
          </p:cNvPr>
          <p:cNvCxnSpPr>
            <a:cxnSpLocks/>
          </p:cNvCxnSpPr>
          <p:nvPr/>
        </p:nvCxnSpPr>
        <p:spPr>
          <a:xfrm flipV="1">
            <a:off x="3367314" y="2293257"/>
            <a:ext cx="1712687" cy="624114"/>
          </a:xfrm>
          <a:prstGeom prst="straightConnector1">
            <a:avLst/>
          </a:prstGeom>
          <a:ln w="1206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6A741B-E019-5646-9B00-6BC7E6E019C5}"/>
              </a:ext>
            </a:extLst>
          </p:cNvPr>
          <p:cNvCxnSpPr>
            <a:cxnSpLocks/>
          </p:cNvCxnSpPr>
          <p:nvPr/>
        </p:nvCxnSpPr>
        <p:spPr>
          <a:xfrm flipH="1">
            <a:off x="7112001" y="1973943"/>
            <a:ext cx="1503866" cy="1052285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696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basketball jersey&#10;&#10;Description automatically generated with medium confidence">
            <a:extLst>
              <a:ext uri="{FF2B5EF4-FFF2-40B4-BE49-F238E27FC236}">
                <a16:creationId xmlns:a16="http://schemas.microsoft.com/office/drawing/2014/main" id="{343324C0-67E2-574A-85E8-571CC7A29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3" t="-596" r="23793" b="44544"/>
          <a:stretch/>
        </p:blipFill>
        <p:spPr>
          <a:xfrm>
            <a:off x="2883054" y="502479"/>
            <a:ext cx="6425892" cy="585304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3CA663-74F5-3947-A98A-FAD81B0E3E97}"/>
              </a:ext>
            </a:extLst>
          </p:cNvPr>
          <p:cNvCxnSpPr>
            <a:cxnSpLocks/>
          </p:cNvCxnSpPr>
          <p:nvPr/>
        </p:nvCxnSpPr>
        <p:spPr>
          <a:xfrm flipV="1">
            <a:off x="3564835" y="3601278"/>
            <a:ext cx="1727200" cy="56243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63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7D480-90DB-534F-B423-FE513537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259" y="2702183"/>
            <a:ext cx="2898505" cy="860091"/>
          </a:xfrm>
        </p:spPr>
        <p:txBody>
          <a:bodyPr anchor="b">
            <a:normAutofit/>
          </a:bodyPr>
          <a:lstStyle/>
          <a:p>
            <a:pPr algn="r"/>
            <a:r>
              <a:rPr lang="en-US" sz="4800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B8F69-F2DC-A84A-866F-E17063AF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55975"/>
            <a:ext cx="5752419" cy="5546047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To review maxillofacial injuries </a:t>
            </a:r>
            <a:r>
              <a:rPr lang="en-US" sz="2400" dirty="0"/>
              <a:t>(focusing on hard tissue) </a:t>
            </a:r>
            <a:r>
              <a:rPr lang="en-US" sz="3200" dirty="0"/>
              <a:t>as they pertain to combat sports </a:t>
            </a:r>
            <a:r>
              <a:rPr lang="en-US" sz="2400" dirty="0"/>
              <a:t>(in 20 minutes)</a:t>
            </a:r>
          </a:p>
          <a:p>
            <a:pPr lvl="1"/>
            <a:endParaRPr lang="en-US" dirty="0"/>
          </a:p>
          <a:p>
            <a:pPr lvl="1"/>
            <a:r>
              <a:rPr lang="en-US" sz="2800" dirty="0"/>
              <a:t>Divide the discussion by facial anatomic region</a:t>
            </a:r>
          </a:p>
          <a:p>
            <a:pPr lvl="1"/>
            <a:r>
              <a:rPr lang="en-US" sz="2800" dirty="0"/>
              <a:t>Provide a better understanding of facial fractures and surgical management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547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1C5DA2-B0A4-CF44-BF76-F43D26555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8" t="-821" r="26071" b="4229"/>
          <a:stretch/>
        </p:blipFill>
        <p:spPr>
          <a:xfrm>
            <a:off x="464457" y="435428"/>
            <a:ext cx="5631543" cy="5689601"/>
          </a:xfrm>
          <a:prstGeom prst="rect">
            <a:avLst/>
          </a:prstGeom>
        </p:spPr>
      </p:pic>
      <p:pic>
        <p:nvPicPr>
          <p:cNvPr id="7" name="Picture 6" descr="A picture containing text, x-ray film&#10;&#10;Description automatically generated">
            <a:extLst>
              <a:ext uri="{FF2B5EF4-FFF2-40B4-BE49-F238E27FC236}">
                <a16:creationId xmlns:a16="http://schemas.microsoft.com/office/drawing/2014/main" id="{EAD068C2-92C3-6E4C-9D80-D35ED2A54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7" t="10186" r="29286" b="820"/>
          <a:stretch/>
        </p:blipFill>
        <p:spPr>
          <a:xfrm>
            <a:off x="6400799" y="659183"/>
            <a:ext cx="5529943" cy="524209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90C723-38BA-FA4B-B844-CBA85B60725F}"/>
              </a:ext>
            </a:extLst>
          </p:cNvPr>
          <p:cNvCxnSpPr>
            <a:cxnSpLocks/>
          </p:cNvCxnSpPr>
          <p:nvPr/>
        </p:nvCxnSpPr>
        <p:spPr>
          <a:xfrm flipV="1">
            <a:off x="159658" y="3773714"/>
            <a:ext cx="863600" cy="172719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C1DD84-D8D1-4049-9B67-3C7D23F60554}"/>
              </a:ext>
            </a:extLst>
          </p:cNvPr>
          <p:cNvCxnSpPr>
            <a:cxnSpLocks/>
          </p:cNvCxnSpPr>
          <p:nvPr/>
        </p:nvCxnSpPr>
        <p:spPr>
          <a:xfrm>
            <a:off x="6212114" y="811584"/>
            <a:ext cx="1168399" cy="160141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964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person, sport, boxing&#10;&#10;Description automatically generated">
            <a:extLst>
              <a:ext uri="{FF2B5EF4-FFF2-40B4-BE49-F238E27FC236}">
                <a16:creationId xmlns:a16="http://schemas.microsoft.com/office/drawing/2014/main" id="{BF890AD6-E9BA-8046-BF3E-248E7E28B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3" r="5389" b="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4511C-3643-4D47-A70F-D4AF6D41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84" y="1870990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Maxillary </a:t>
            </a:r>
            <a:br>
              <a:rPr lang="en-US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Le Fort Fracture</a:t>
            </a:r>
          </a:p>
        </p:txBody>
      </p:sp>
    </p:spTree>
    <p:extLst>
      <p:ext uri="{BB962C8B-B14F-4D97-AF65-F5344CB8AC3E}">
        <p14:creationId xmlns:p14="http://schemas.microsoft.com/office/powerpoint/2010/main" val="1211058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EB7A1ACF-7881-F949-808A-58ECAA93A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1" y="798286"/>
            <a:ext cx="5900905" cy="553209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C0B956C-3C2D-7E48-ACB2-657D16A5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05948"/>
            <a:ext cx="6073629" cy="441856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51872F-D1A2-A943-AD15-160ABE661E21}"/>
              </a:ext>
            </a:extLst>
          </p:cNvPr>
          <p:cNvCxnSpPr>
            <a:cxnSpLocks/>
          </p:cNvCxnSpPr>
          <p:nvPr/>
        </p:nvCxnSpPr>
        <p:spPr>
          <a:xfrm>
            <a:off x="856342" y="2278743"/>
            <a:ext cx="1390216" cy="74969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3B5046-4384-DC49-80F6-B64325D24078}"/>
              </a:ext>
            </a:extLst>
          </p:cNvPr>
          <p:cNvCxnSpPr>
            <a:cxnSpLocks/>
          </p:cNvCxnSpPr>
          <p:nvPr/>
        </p:nvCxnSpPr>
        <p:spPr>
          <a:xfrm flipH="1" flipV="1">
            <a:off x="3628572" y="3903382"/>
            <a:ext cx="1248228" cy="712161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3A79F1-8EDA-F045-B131-559BB93A1741}"/>
              </a:ext>
            </a:extLst>
          </p:cNvPr>
          <p:cNvCxnSpPr>
            <a:cxnSpLocks/>
          </p:cNvCxnSpPr>
          <p:nvPr/>
        </p:nvCxnSpPr>
        <p:spPr>
          <a:xfrm flipV="1">
            <a:off x="856342" y="3934477"/>
            <a:ext cx="1176865" cy="1148836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719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A9BAAC60-8F73-5546-92D2-B250FD8D7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5" r="1" b="6556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492B0-5961-884C-8DF5-299CD08D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Mandible Fracture</a:t>
            </a:r>
          </a:p>
        </p:txBody>
      </p:sp>
      <p:pic>
        <p:nvPicPr>
          <p:cNvPr id="11" name="Picture 10" descr="A picture containing person, person, sport, boxing&#10;&#10;Description automatically generated">
            <a:extLst>
              <a:ext uri="{FF2B5EF4-FFF2-40B4-BE49-F238E27FC236}">
                <a16:creationId xmlns:a16="http://schemas.microsoft.com/office/drawing/2014/main" id="{41556815-E46D-6E46-A6B9-56BA93B18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10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8769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269B055-A743-2745-B54F-395B52FE8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33865"/>
            <a:ext cx="5294716" cy="499026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8B38F850-7D54-5942-9207-E109FF7C0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847" y="643467"/>
            <a:ext cx="526465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08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rimate, mammal, indoor&#10;&#10;Description automatically generated">
            <a:extLst>
              <a:ext uri="{FF2B5EF4-FFF2-40B4-BE49-F238E27FC236}">
                <a16:creationId xmlns:a16="http://schemas.microsoft.com/office/drawing/2014/main" id="{F6A83930-E8E3-7244-A0E6-A3B09A0F3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5905500" cy="5359400"/>
          </a:xfrm>
          <a:prstGeom prst="rect">
            <a:avLst/>
          </a:prstGeom>
        </p:spPr>
      </p:pic>
      <p:pic>
        <p:nvPicPr>
          <p:cNvPr id="7" name="Picture 6" descr="A picture containing text, primate, indoor, mammal&#10;&#10;Description automatically generated">
            <a:extLst>
              <a:ext uri="{FF2B5EF4-FFF2-40B4-BE49-F238E27FC236}">
                <a16:creationId xmlns:a16="http://schemas.microsoft.com/office/drawing/2014/main" id="{33416ADE-DE83-CE4A-821F-A43E4200F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6"/>
          <a:stretch/>
        </p:blipFill>
        <p:spPr>
          <a:xfrm>
            <a:off x="6096000" y="749299"/>
            <a:ext cx="5905500" cy="552412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D102F12-D524-9C47-9566-ABB3257F3721}"/>
              </a:ext>
            </a:extLst>
          </p:cNvPr>
          <p:cNvCxnSpPr>
            <a:cxnSpLocks/>
          </p:cNvCxnSpPr>
          <p:nvPr/>
        </p:nvCxnSpPr>
        <p:spPr>
          <a:xfrm flipV="1">
            <a:off x="2067339" y="5704508"/>
            <a:ext cx="1272209" cy="80838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AD1811-93FC-6E45-8F58-C83DA60AFD89}"/>
              </a:ext>
            </a:extLst>
          </p:cNvPr>
          <p:cNvCxnSpPr>
            <a:cxnSpLocks/>
          </p:cNvCxnSpPr>
          <p:nvPr/>
        </p:nvCxnSpPr>
        <p:spPr>
          <a:xfrm>
            <a:off x="5693385" y="4717143"/>
            <a:ext cx="1390216" cy="74969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165F6B-B3B5-204C-B514-8CEEA99DBA01}"/>
              </a:ext>
            </a:extLst>
          </p:cNvPr>
          <p:cNvCxnSpPr>
            <a:cxnSpLocks/>
          </p:cNvCxnSpPr>
          <p:nvPr/>
        </p:nvCxnSpPr>
        <p:spPr>
          <a:xfrm flipH="1" flipV="1">
            <a:off x="9840054" y="5208106"/>
            <a:ext cx="814694" cy="90059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406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human skull&#10;&#10;Description automatically generated with medium confidence">
            <a:extLst>
              <a:ext uri="{FF2B5EF4-FFF2-40B4-BE49-F238E27FC236}">
                <a16:creationId xmlns:a16="http://schemas.microsoft.com/office/drawing/2014/main" id="{9A8E04A0-953E-5740-9CE6-1A47749EB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81" y="0"/>
            <a:ext cx="6557837" cy="686074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920DECE-7065-E841-A937-C905136A4273}"/>
              </a:ext>
            </a:extLst>
          </p:cNvPr>
          <p:cNvCxnSpPr>
            <a:cxnSpLocks/>
          </p:cNvCxnSpPr>
          <p:nvPr/>
        </p:nvCxnSpPr>
        <p:spPr>
          <a:xfrm>
            <a:off x="3236686" y="5834743"/>
            <a:ext cx="1764492" cy="2066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1BE12F-74C1-DA42-B513-F82B90E8AF2D}"/>
              </a:ext>
            </a:extLst>
          </p:cNvPr>
          <p:cNvCxnSpPr>
            <a:cxnSpLocks/>
          </p:cNvCxnSpPr>
          <p:nvPr/>
        </p:nvCxnSpPr>
        <p:spPr>
          <a:xfrm flipH="1" flipV="1">
            <a:off x="7721601" y="5486401"/>
            <a:ext cx="1798460" cy="4516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085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1F264-8ED6-9B43-BC1B-CD513DE2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1382033"/>
            <a:ext cx="3201366" cy="2723358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Dentoalveolar Fractures and Tooth Fractures</a:t>
            </a:r>
          </a:p>
        </p:txBody>
      </p:sp>
      <p:pic>
        <p:nvPicPr>
          <p:cNvPr id="6" name="Picture 5" descr="A person with his mouth open&#10;&#10;Description automatically generated with medium confidence">
            <a:extLst>
              <a:ext uri="{FF2B5EF4-FFF2-40B4-BE49-F238E27FC236}">
                <a16:creationId xmlns:a16="http://schemas.microsoft.com/office/drawing/2014/main" id="{4802A5F4-F23C-A244-9587-65C46C04C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032" y="1382033"/>
            <a:ext cx="7698272" cy="433598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EF198E-7048-4F4E-8F85-3DCE34C8701D}"/>
              </a:ext>
            </a:extLst>
          </p:cNvPr>
          <p:cNvCxnSpPr>
            <a:cxnSpLocks/>
          </p:cNvCxnSpPr>
          <p:nvPr/>
        </p:nvCxnSpPr>
        <p:spPr>
          <a:xfrm flipH="1" flipV="1">
            <a:off x="8931964" y="4592549"/>
            <a:ext cx="874645" cy="112546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264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438EA32-9A78-0748-9424-4FDC8808F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43" y="983891"/>
            <a:ext cx="2865067" cy="3993126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 descr="A close 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A17DE796-41E0-AF42-B192-86C758120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989" y="1715030"/>
            <a:ext cx="5943240" cy="3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64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close&#10;&#10;Description automatically generated">
            <a:extLst>
              <a:ext uri="{FF2B5EF4-FFF2-40B4-BE49-F238E27FC236}">
                <a16:creationId xmlns:a16="http://schemas.microsoft.com/office/drawing/2014/main" id="{3B246AD3-1E0F-764A-A48C-32EC9AD56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0" b="2616"/>
          <a:stretch/>
        </p:blipFill>
        <p:spPr>
          <a:xfrm>
            <a:off x="0" y="0"/>
            <a:ext cx="7366112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0BC0FF-EADB-4F49-A847-E67906BEBC47}"/>
              </a:ext>
            </a:extLst>
          </p:cNvPr>
          <p:cNvCxnSpPr>
            <a:cxnSpLocks/>
          </p:cNvCxnSpPr>
          <p:nvPr/>
        </p:nvCxnSpPr>
        <p:spPr>
          <a:xfrm flipV="1">
            <a:off x="2061030" y="4905829"/>
            <a:ext cx="1915885" cy="60960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3DD04AAA-7886-4E4C-9C65-18E5A429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686" y="1612900"/>
            <a:ext cx="4764314" cy="36322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8F4108-1EB4-7B4A-852D-EA1D52EA79DF}"/>
              </a:ext>
            </a:extLst>
          </p:cNvPr>
          <p:cNvCxnSpPr>
            <a:cxnSpLocks/>
          </p:cNvCxnSpPr>
          <p:nvPr/>
        </p:nvCxnSpPr>
        <p:spPr>
          <a:xfrm flipV="1">
            <a:off x="8045351" y="4238171"/>
            <a:ext cx="1381791" cy="1277258"/>
          </a:xfrm>
          <a:prstGeom prst="straightConnector1">
            <a:avLst/>
          </a:prstGeom>
          <a:ln w="984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92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2B65F-8269-DD48-91AD-B2AAF0067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7633" r="1044"/>
          <a:stretch/>
        </p:blipFill>
        <p:spPr>
          <a:xfrm>
            <a:off x="-1" y="0"/>
            <a:ext cx="648476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CFD1B-7765-4343-AA1F-A60EDFC08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6096000" cy="638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41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cup, indoor, wall, plant&#10;&#10;Description automatically generated">
            <a:extLst>
              <a:ext uri="{FF2B5EF4-FFF2-40B4-BE49-F238E27FC236}">
                <a16:creationId xmlns:a16="http://schemas.microsoft.com/office/drawing/2014/main" id="{E319FD72-62CB-5145-9F01-523988E59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37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smiling with his eyes closed&#10;&#10;Description automatically generated with low confidence">
            <a:extLst>
              <a:ext uri="{FF2B5EF4-FFF2-40B4-BE49-F238E27FC236}">
                <a16:creationId xmlns:a16="http://schemas.microsoft.com/office/drawing/2014/main" id="{BD3C33F4-1351-9B42-8B26-1E6AC314B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2" r="8658" b="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69999AD1-5F47-0847-BD32-033753B92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26" r="23578" b="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64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8333D-0CA9-9944-A2BA-692DD41E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3" y="482203"/>
            <a:ext cx="4169139" cy="2228074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194DB-EB12-D14E-A3C7-FE7E67EC1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2962279"/>
            <a:ext cx="4611755" cy="31432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Carlo Guevara MD, DDS, FACS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carlo.guevara13@gmail.com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@southfloridafightdoc </a:t>
            </a:r>
          </a:p>
          <a:p>
            <a:pPr marL="0" indent="0">
              <a:buNone/>
            </a:pPr>
            <a:r>
              <a:rPr lang="en-US" dirty="0"/>
              <a:t>(818)720-2017</a:t>
            </a:r>
          </a:p>
        </p:txBody>
      </p:sp>
      <p:pic>
        <p:nvPicPr>
          <p:cNvPr id="5" name="Picture 4" descr="A picture containing reptile, dinosaur&#10;&#10;Description automatically generated">
            <a:extLst>
              <a:ext uri="{FF2B5EF4-FFF2-40B4-BE49-F238E27FC236}">
                <a16:creationId xmlns:a16="http://schemas.microsoft.com/office/drawing/2014/main" id="{3176D691-01D0-A74C-A859-43E14D897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5" b="330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pic>
        <p:nvPicPr>
          <p:cNvPr id="1026" name="Picture 2" descr="Instagram Brand Resources #757347 - PNG Images - PNGio">
            <a:extLst>
              <a:ext uri="{FF2B5EF4-FFF2-40B4-BE49-F238E27FC236}">
                <a16:creationId xmlns:a16="http://schemas.microsoft.com/office/drawing/2014/main" id="{382C4B3B-0B18-D040-8324-DD75F24A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8" y="3922576"/>
            <a:ext cx="498838" cy="4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97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7E298-BF3B-9248-941B-AC827BCC9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0" r="1400"/>
          <a:stretch/>
        </p:blipFill>
        <p:spPr>
          <a:xfrm>
            <a:off x="48332" y="1"/>
            <a:ext cx="12143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8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817B79-F125-AB40-80A9-9A2AA2643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76034"/>
            <a:ext cx="10495722" cy="68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7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5ED99F-B53B-1445-A227-34C510919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511" y="146463"/>
            <a:ext cx="9026978" cy="328253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BE1A5C1-2570-A54C-A082-789D7C979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" t="2368" r="-1"/>
          <a:stretch/>
        </p:blipFill>
        <p:spPr>
          <a:xfrm>
            <a:off x="517846" y="3876726"/>
            <a:ext cx="11674154" cy="23163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E362548-8AB2-EF42-A2AB-94AF5E3C3C7B}"/>
                  </a:ext>
                </a:extLst>
              </p14:cNvPr>
              <p14:cNvContentPartPr/>
              <p14:nvPr/>
            </p14:nvContentPartPr>
            <p14:xfrm>
              <a:off x="537141" y="5160428"/>
              <a:ext cx="2339280" cy="61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E362548-8AB2-EF42-A2AB-94AF5E3C3C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501" y="5052788"/>
                <a:ext cx="24469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E170B8F-234D-7149-A0A0-049575F79711}"/>
                  </a:ext>
                </a:extLst>
              </p14:cNvPr>
              <p14:cNvContentPartPr/>
              <p14:nvPr/>
            </p14:nvContentPartPr>
            <p14:xfrm>
              <a:off x="2996301" y="5168348"/>
              <a:ext cx="3372480" cy="71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E170B8F-234D-7149-A0A0-049575F797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2661" y="5060708"/>
                <a:ext cx="348012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4AB8667-1FB9-5448-8DBB-407706EC5585}"/>
                  </a:ext>
                </a:extLst>
              </p14:cNvPr>
              <p14:cNvContentPartPr/>
              <p14:nvPr/>
            </p14:nvContentPartPr>
            <p14:xfrm>
              <a:off x="7029021" y="5153948"/>
              <a:ext cx="3382920" cy="80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4AB8667-1FB9-5448-8DBB-407706EC55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75381" y="5045948"/>
                <a:ext cx="3490560" cy="29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157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5B337-B36A-BA4D-8901-0C778190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" y="2137324"/>
            <a:ext cx="3897925" cy="1533528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Upper 1/3 of the Facial Skeleton</a:t>
            </a:r>
          </a:p>
        </p:txBody>
      </p:sp>
      <p:pic>
        <p:nvPicPr>
          <p:cNvPr id="1026" name="Picture 2" descr="Frontal Bone - 3D MODEL ANIMATION Stock Video - Video of biology, frontal:  157612987">
            <a:extLst>
              <a:ext uri="{FF2B5EF4-FFF2-40B4-BE49-F238E27FC236}">
                <a16:creationId xmlns:a16="http://schemas.microsoft.com/office/drawing/2014/main" id="{0FF60EDB-CC94-6C42-988B-4E215E63DC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48" y="1323488"/>
            <a:ext cx="7438568" cy="41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12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E0BF03-A0AD-D34C-B580-959769E6E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41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7803</TotalTime>
  <Words>129</Words>
  <Application>Microsoft Macintosh PowerPoint</Application>
  <PresentationFormat>Widescreen</PresentationFormat>
  <Paragraphs>23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APPLE CHANCERY</vt:lpstr>
      <vt:lpstr>APPLE CHANCERY</vt:lpstr>
      <vt:lpstr>Arial</vt:lpstr>
      <vt:lpstr>Calibri</vt:lpstr>
      <vt:lpstr>Calibri Light</vt:lpstr>
      <vt:lpstr>Office Theme</vt:lpstr>
      <vt:lpstr>Maxillofacial Trauma in Combat Sports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Upper 1/3 of the Facial Skeleton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Nasal Bone Fracture</vt:lpstr>
      <vt:lpstr>PowerPoint Presentation</vt:lpstr>
      <vt:lpstr>Naso-Orbital-Ethmoidal Fractures (NOE)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Zygomatico-maxillary Complex Fracture (ZMC)  aka Quadripod or Tripod Fracture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Maxillary  Le Fort Fracture</vt:lpstr>
      <vt:lpstr>PowerPoint Presentation</vt:lpstr>
      <vt:lpstr>Mandible Fracture</vt:lpstr>
      <vt:lpstr>PowerPoint Presentation</vt:lpstr>
      <vt:lpstr>PowerPoint Presentation</vt:lpstr>
      <vt:lpstr>PowerPoint Presentation</vt:lpstr>
      <vt:lpstr>Dentoalveolar Fractures and Tooth Fractures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Maxillofacial Trauma in Combat Sports</dc:title>
  <dc:creator>Microsoft Office User</dc:creator>
  <cp:lastModifiedBy>Microsoft Office User</cp:lastModifiedBy>
  <cp:revision>54</cp:revision>
  <dcterms:created xsi:type="dcterms:W3CDTF">2021-08-24T15:47:46Z</dcterms:created>
  <dcterms:modified xsi:type="dcterms:W3CDTF">2021-09-19T13:47:30Z</dcterms:modified>
</cp:coreProperties>
</file>