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1"/>
  </p:notesMasterIdLst>
  <p:handoutMasterIdLst>
    <p:handoutMasterId r:id="rId32"/>
  </p:handoutMasterIdLst>
  <p:sldIdLst>
    <p:sldId id="257" r:id="rId3"/>
    <p:sldId id="262" r:id="rId4"/>
    <p:sldId id="285" r:id="rId5"/>
    <p:sldId id="286" r:id="rId6"/>
    <p:sldId id="271" r:id="rId7"/>
    <p:sldId id="263" r:id="rId8"/>
    <p:sldId id="275" r:id="rId9"/>
    <p:sldId id="277" r:id="rId10"/>
    <p:sldId id="278" r:id="rId11"/>
    <p:sldId id="258" r:id="rId12"/>
    <p:sldId id="265" r:id="rId13"/>
    <p:sldId id="270" r:id="rId14"/>
    <p:sldId id="279" r:id="rId15"/>
    <p:sldId id="276" r:id="rId16"/>
    <p:sldId id="281" r:id="rId17"/>
    <p:sldId id="287" r:id="rId18"/>
    <p:sldId id="280" r:id="rId19"/>
    <p:sldId id="264" r:id="rId20"/>
    <p:sldId id="272" r:id="rId21"/>
    <p:sldId id="266" r:id="rId22"/>
    <p:sldId id="282" r:id="rId23"/>
    <p:sldId id="283" r:id="rId24"/>
    <p:sldId id="274" r:id="rId25"/>
    <p:sldId id="267" r:id="rId26"/>
    <p:sldId id="268" r:id="rId27"/>
    <p:sldId id="269" r:id="rId28"/>
    <p:sldId id="27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0B6B-963E-45AD-B18D-9DA3469D83C9}" type="datetimeFigureOut">
              <a:rPr lang="en-US" smtClean="0"/>
              <a:t>9/18/21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1BEE-A6B4-49DE-8859-2A55F155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D2A0D-6B45-4215-8A49-D14849101A69}" type="datetimeFigureOut">
              <a:rPr lang="en-US" smtClean="0"/>
              <a:t>9/18/21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A182-AF03-4CC8-94DC-C0726DF5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/>
              <a:t>9/18/21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6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/>
              <a:t>9/18/21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3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/>
              <a:t>9/18/21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/>
              <a:t>9/18/21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/>
              <a:t>9/18/21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6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/>
              <a:t>9/18/21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/>
              <a:t>9/18/21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/>
              <a:t>9/18/21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2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/>
              <a:t>9/18/21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/>
              <a:t>9/18/21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1">
                <a:ln w="635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75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/>
              <a:t>9/18/21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>
              <a:lumMod val="20000"/>
              <a:lumOff val="8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46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/>
              <a:t>9/18/21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62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6891" y="2479726"/>
            <a:ext cx="85344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Kevin </a:t>
            </a:r>
            <a:r>
              <a:rPr lang="en-US" dirty="0" err="1"/>
              <a:t>deWeber,</a:t>
            </a:r>
            <a:r>
              <a:rPr lang="en-US" dirty="0"/>
              <a:t> MD, FAMSSM, FAAFP, FACSM</a:t>
            </a:r>
          </a:p>
          <a:p>
            <a:r>
              <a:rPr lang="en-US" dirty="0"/>
              <a:t>Director, SW Washington Sports Medicine Fellowship</a:t>
            </a:r>
          </a:p>
          <a:p>
            <a:r>
              <a:rPr lang="en-US" dirty="0"/>
              <a:t>Affiliate Associate Professor, Oregon Health and Science University</a:t>
            </a:r>
          </a:p>
          <a:p>
            <a:r>
              <a:rPr lang="en-US" dirty="0"/>
              <a:t>Clinical Assistant Professor, University of Washington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054" y="469633"/>
            <a:ext cx="10972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Pre-bout hypertension</a:t>
            </a:r>
            <a:br>
              <a:rPr lang="en-US" dirty="0"/>
            </a:br>
            <a:r>
              <a:rPr lang="en-US" dirty="0"/>
              <a:t>in the combat sports athlete:</a:t>
            </a:r>
            <a:br>
              <a:rPr lang="en-US" dirty="0"/>
            </a:br>
            <a:r>
              <a:rPr lang="en-US" dirty="0"/>
              <a:t>clearance recommendations.</a:t>
            </a:r>
            <a:br>
              <a:rPr lang="en-US" dirty="0"/>
            </a:br>
            <a:r>
              <a:rPr lang="en-US" sz="2700" dirty="0"/>
              <a:t>A Position statement from the ARP.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79D07-3F29-4C72-8558-01A1804A7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1" y="4594913"/>
            <a:ext cx="2507064" cy="1566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72E64-E40F-4D85-965A-F5688F661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77" y="4769118"/>
            <a:ext cx="36290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Normotensive</a:t>
            </a:r>
            <a:r>
              <a:rPr lang="en-US" dirty="0"/>
              <a:t>: BP &lt;120/80</a:t>
            </a:r>
          </a:p>
          <a:p>
            <a:pPr lvl="0"/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 BP</a:t>
            </a:r>
            <a:r>
              <a:rPr lang="en-US" dirty="0"/>
              <a:t>: 120-129 / 80</a:t>
            </a:r>
          </a:p>
          <a:p>
            <a:pPr lvl="0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1 Hypertension</a:t>
            </a:r>
            <a:r>
              <a:rPr lang="en-US" dirty="0"/>
              <a:t>: 130-139 / 80-89</a:t>
            </a:r>
          </a:p>
          <a:p>
            <a:pPr lvl="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 2 Hypertension</a:t>
            </a:r>
            <a:r>
              <a:rPr lang="en-US" dirty="0"/>
              <a:t>: ≥140 / ≥90</a:t>
            </a:r>
          </a:p>
          <a:p>
            <a:pPr lvl="0"/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Hypertension: </a:t>
            </a:r>
            <a:r>
              <a:rPr lang="en-US" dirty="0"/>
              <a:t>≥160 / ≥100</a:t>
            </a:r>
          </a:p>
          <a:p>
            <a:pPr lvl="0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Hypertensive Emergency</a:t>
            </a:r>
            <a:r>
              <a:rPr lang="en-US" dirty="0"/>
              <a:t>: severe </a:t>
            </a:r>
            <a:r>
              <a:rPr lang="en-US" dirty="0" err="1"/>
              <a:t>Htn</a:t>
            </a:r>
            <a:r>
              <a:rPr lang="en-US" dirty="0"/>
              <a:t> with symptoms of acute end-organ damage (MI, stroke, dissection,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 in Hypertension</a:t>
            </a:r>
            <a:br>
              <a:rPr lang="en-US" dirty="0"/>
            </a:br>
            <a:r>
              <a:rPr lang="en-US" dirty="0"/>
              <a:t>(JNC 8)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095504B-CEAE-4FD8-A4A5-CD9CC6611DE3}"/>
              </a:ext>
            </a:extLst>
          </p:cNvPr>
          <p:cNvSpPr/>
          <p:nvPr/>
        </p:nvSpPr>
        <p:spPr>
          <a:xfrm>
            <a:off x="209725" y="3782806"/>
            <a:ext cx="511728" cy="343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804BBE-A8F7-4482-9607-2B9B59A0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0903"/>
            <a:ext cx="4969079" cy="5168457"/>
          </a:xfrm>
        </p:spPr>
        <p:txBody>
          <a:bodyPr/>
          <a:lstStyle/>
          <a:p>
            <a:r>
              <a:rPr lang="en-US" dirty="0"/>
              <a:t>Blood pressure rises during exercise</a:t>
            </a:r>
          </a:p>
          <a:p>
            <a:pPr lvl="1"/>
            <a:r>
              <a:rPr lang="en-US" dirty="0"/>
              <a:t>SBP &gt;&gt; DPB</a:t>
            </a:r>
          </a:p>
          <a:p>
            <a:r>
              <a:rPr lang="en-US" dirty="0"/>
              <a:t>What’s high pre-bout will be MUCH HIGHER during bout</a:t>
            </a:r>
          </a:p>
          <a:p>
            <a:pPr lvl="1"/>
            <a:r>
              <a:rPr lang="en-US" dirty="0"/>
              <a:t>Men: SBP &gt;210 is </a:t>
            </a:r>
            <a:r>
              <a:rPr lang="en-US" dirty="0" err="1"/>
              <a:t>ABnormal</a:t>
            </a:r>
            <a:endParaRPr lang="en-US" dirty="0"/>
          </a:p>
          <a:p>
            <a:pPr lvl="1"/>
            <a:r>
              <a:rPr lang="en-US" dirty="0"/>
              <a:t>Women: &gt;190 is </a:t>
            </a:r>
            <a:r>
              <a:rPr lang="en-US" dirty="0" err="1"/>
              <a:t>ABnormal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7F960F-49C2-4534-AA21-AE48FAB2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of Blood Pressure and Exercise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BFF68-B4D4-4DEC-96A1-2E3CF142D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28" y="1866795"/>
            <a:ext cx="5782937" cy="43284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3EACCB-8230-4845-8916-7ABA2B83E0D9}"/>
              </a:ext>
            </a:extLst>
          </p:cNvPr>
          <p:cNvCxnSpPr/>
          <p:nvPr/>
        </p:nvCxnSpPr>
        <p:spPr>
          <a:xfrm flipV="1">
            <a:off x="0" y="4553339"/>
            <a:ext cx="3464653" cy="102345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0301 L 0.55052 -0.26621 " pathEditMode="relative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9CEA8-EA50-4022-BAC0-82DD7CAF6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823" y="6483001"/>
            <a:ext cx="10972800" cy="3547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Levine BD et al. JACC 2015, 66(21)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02ED0-2475-41FF-A63F-248AE258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274638"/>
            <a:ext cx="10847394" cy="740430"/>
          </a:xfrm>
        </p:spPr>
        <p:txBody>
          <a:bodyPr>
            <a:normAutofit/>
          </a:bodyPr>
          <a:lstStyle/>
          <a:p>
            <a:r>
              <a:rPr lang="en-US" dirty="0"/>
              <a:t>Dynamic vs Static Exercise</a:t>
            </a:r>
          </a:p>
        </p:txBody>
      </p:sp>
      <p:pic>
        <p:nvPicPr>
          <p:cNvPr id="1026" name="Picture 2" descr="Image result for mma fighter takedown souflex">
            <a:extLst>
              <a:ext uri="{FF2B5EF4-FFF2-40B4-BE49-F238E27FC236}">
                <a16:creationId xmlns:a16="http://schemas.microsoft.com/office/drawing/2014/main" id="{1C00FB49-A820-4830-87E4-2F4B6EE17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r="23989"/>
          <a:stretch/>
        </p:blipFill>
        <p:spPr bwMode="auto">
          <a:xfrm>
            <a:off x="7492265" y="3429000"/>
            <a:ext cx="2661210" cy="23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oxing fighter">
            <a:extLst>
              <a:ext uri="{FF2B5EF4-FFF2-40B4-BE49-F238E27FC236}">
                <a16:creationId xmlns:a16="http://schemas.microsoft.com/office/drawing/2014/main" id="{69CD0BC1-8691-4594-9930-9FAA1E074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9"/>
          <a:stretch/>
        </p:blipFill>
        <p:spPr bwMode="auto">
          <a:xfrm>
            <a:off x="7479627" y="969169"/>
            <a:ext cx="2673848" cy="23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92114-399E-4060-AB77-572F4690B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1" y="1015068"/>
            <a:ext cx="6068855" cy="532766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7197D5-2B53-478B-ABC8-116114CB014D}"/>
              </a:ext>
            </a:extLst>
          </p:cNvPr>
          <p:cNvCxnSpPr/>
          <p:nvPr/>
        </p:nvCxnSpPr>
        <p:spPr>
          <a:xfrm flipH="1">
            <a:off x="6191075" y="2164360"/>
            <a:ext cx="1171148" cy="67950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299624-21CC-46AF-8B78-FF0232C5E520}"/>
              </a:ext>
            </a:extLst>
          </p:cNvPr>
          <p:cNvCxnSpPr/>
          <p:nvPr/>
        </p:nvCxnSpPr>
        <p:spPr>
          <a:xfrm flipH="1" flipV="1">
            <a:off x="6191075" y="3338818"/>
            <a:ext cx="1171148" cy="98990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8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51EED-D486-4CBE-BF85-E41790969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finding during cardiovascular PPE in athletes</a:t>
            </a:r>
          </a:p>
          <a:p>
            <a:pPr lvl="1"/>
            <a:r>
              <a:rPr lang="en-US" dirty="0"/>
              <a:t>More prevalent in athletes</a:t>
            </a:r>
          </a:p>
          <a:p>
            <a:r>
              <a:rPr lang="en-US" dirty="0"/>
              <a:t>90% is “essential”</a:t>
            </a:r>
          </a:p>
          <a:p>
            <a:r>
              <a:rPr lang="en-US" dirty="0"/>
              <a:t>10% is “secondary”</a:t>
            </a:r>
          </a:p>
          <a:p>
            <a:pPr lvl="1"/>
            <a:r>
              <a:rPr lang="en-US" dirty="0"/>
              <a:t>Drugs, renal, Drugs, vascular, Drugs, endocrine, Drugs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6CF73E-C960-4420-A4ED-67826DFC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of High Blood Pressure</a:t>
            </a:r>
          </a:p>
        </p:txBody>
      </p:sp>
      <p:pic>
        <p:nvPicPr>
          <p:cNvPr id="1026" name="Picture 2" descr="Monster Energy Green, Original - Shop Sports &amp;amp; Energy Drinks at H-E-B">
            <a:extLst>
              <a:ext uri="{FF2B5EF4-FFF2-40B4-BE49-F238E27FC236}">
                <a16:creationId xmlns:a16="http://schemas.microsoft.com/office/drawing/2014/main" id="{C2CEB681-4B1A-4B24-8CB9-F816976E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44" y="4128910"/>
            <a:ext cx="2548467" cy="25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ck3d Pre-Workout Supplement w/ DMHA | USP Labs – Supplement Warehouse">
            <a:extLst>
              <a:ext uri="{FF2B5EF4-FFF2-40B4-BE49-F238E27FC236}">
                <a16:creationId xmlns:a16="http://schemas.microsoft.com/office/drawing/2014/main" id="{B2129AC2-B3A6-457E-B9D1-32D3A42D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11" y="4128910"/>
            <a:ext cx="2548467" cy="25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Cocaine Cut With? Adulterants &amp;amp; Substitutes">
            <a:extLst>
              <a:ext uri="{FF2B5EF4-FFF2-40B4-BE49-F238E27FC236}">
                <a16:creationId xmlns:a16="http://schemas.microsoft.com/office/drawing/2014/main" id="{20BB2A00-5E4D-482C-B11D-A6FB64F0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78" y="4128910"/>
            <a:ext cx="3826527" cy="25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1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A68D97-AA0B-44BA-9F21-21A96389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8943"/>
            <a:ext cx="10972800" cy="4709160"/>
          </a:xfrm>
        </p:spPr>
        <p:txBody>
          <a:bodyPr/>
          <a:lstStyle/>
          <a:p>
            <a:r>
              <a:rPr lang="en-US" dirty="0"/>
              <a:t>Elevated BP is </a:t>
            </a:r>
            <a:r>
              <a:rPr lang="en-US" dirty="0" err="1"/>
              <a:t>a/w</a:t>
            </a:r>
            <a:r>
              <a:rPr lang="en-US" dirty="0"/>
              <a:t> acute and chronic vascular morbidity/mortality</a:t>
            </a:r>
          </a:p>
          <a:p>
            <a:pPr lvl="1"/>
            <a:r>
              <a:rPr lang="en-US" dirty="0"/>
              <a:t>Myocardial infarction, heart failure, peripheral vascular </a:t>
            </a:r>
            <a:r>
              <a:rPr lang="en-US" dirty="0" err="1"/>
              <a:t>dz</a:t>
            </a:r>
            <a:r>
              <a:rPr lang="en-US" dirty="0"/>
              <a:t>, AAA</a:t>
            </a:r>
          </a:p>
          <a:p>
            <a:pPr lvl="1"/>
            <a:r>
              <a:rPr lang="en-US" dirty="0"/>
              <a:t>Ischemic stroke, Intracerebral hemorrhage, subarachnoid hemorrhage</a:t>
            </a:r>
          </a:p>
          <a:p>
            <a:r>
              <a:rPr lang="en-US" dirty="0"/>
              <a:t>Compounded by other risk factors</a:t>
            </a:r>
          </a:p>
          <a:p>
            <a:pPr lvl="1"/>
            <a:r>
              <a:rPr lang="en-US" dirty="0"/>
              <a:t>Smoking, diabetes, dyslipidemia, obesity, CKD, genetics, AGE, male, OSA, stress</a:t>
            </a:r>
          </a:p>
          <a:p>
            <a:r>
              <a:rPr lang="en-US" dirty="0">
                <a:solidFill>
                  <a:srgbClr val="FFFF00"/>
                </a:solidFill>
              </a:rPr>
              <a:t>Exercise increases the risk</a:t>
            </a:r>
          </a:p>
          <a:p>
            <a:r>
              <a:rPr lang="en-US" dirty="0"/>
              <a:t>Data for risk in athletes is limited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64C341-09A5-4C2C-8B4E-F2BB18F4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 of Elevated BP</a:t>
            </a:r>
          </a:p>
        </p:txBody>
      </p:sp>
    </p:spTree>
    <p:extLst>
      <p:ext uri="{BB962C8B-B14F-4D97-AF65-F5344CB8AC3E}">
        <p14:creationId xmlns:p14="http://schemas.microsoft.com/office/powerpoint/2010/main" val="22901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A68D97-AA0B-44BA-9F21-21A96389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8943"/>
            <a:ext cx="10972800" cy="4709160"/>
          </a:xfrm>
        </p:spPr>
        <p:txBody>
          <a:bodyPr/>
          <a:lstStyle/>
          <a:p>
            <a:r>
              <a:rPr lang="en-US" dirty="0"/>
              <a:t>Elevated BP has a log-linear relationship with risk of CCVD</a:t>
            </a:r>
          </a:p>
          <a:p>
            <a:pPr lvl="1"/>
            <a:r>
              <a:rPr lang="en-US" dirty="0"/>
              <a:t>Starts at SBP 115, DBP 75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64C341-09A5-4C2C-8B4E-F2BB18F4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 of Elevated BP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D8E83-85F3-4A6F-BF2C-5E6BF863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04" y="2242751"/>
            <a:ext cx="6428791" cy="45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45076-F9CC-4F40-A121-9538C40516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Dhafir Harris (Dada 5000)</a:t>
            </a:r>
          </a:p>
          <a:p>
            <a:r>
              <a:rPr lang="en-US" dirty="0"/>
              <a:t>Bellator 149, Feb 2016</a:t>
            </a:r>
          </a:p>
          <a:p>
            <a:r>
              <a:rPr lang="en-US" dirty="0"/>
              <a:t>Claims he had two MI’s</a:t>
            </a:r>
          </a:p>
          <a:p>
            <a:r>
              <a:rPr lang="en-US" dirty="0"/>
              <a:t>Hospitalized 2 weeks with AKI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E634DC-152E-4906-9A2A-361171E3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Myocardial Infarction</a:t>
            </a:r>
          </a:p>
        </p:txBody>
      </p:sp>
      <p:pic>
        <p:nvPicPr>
          <p:cNvPr id="1026" name="Picture 2" descr="Dada 5000 Discusses Health Issues, Kimbo Slice and More | Bleacher Report |  Latest News, Videos and Highlights">
            <a:extLst>
              <a:ext uri="{FF2B5EF4-FFF2-40B4-BE49-F238E27FC236}">
                <a16:creationId xmlns:a16="http://schemas.microsoft.com/office/drawing/2014/main" id="{6B0FCA18-1960-44D2-8DBC-563C777B4E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372784"/>
            <a:ext cx="5384800" cy="35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C15596-2D4A-4193-B5BB-4325B48DF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22" b="8130"/>
          <a:stretch/>
        </p:blipFill>
        <p:spPr>
          <a:xfrm>
            <a:off x="1622426" y="5027445"/>
            <a:ext cx="8743950" cy="18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A68D97-AA0B-44BA-9F21-21A96389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74420"/>
            <a:ext cx="10972800" cy="4709160"/>
          </a:xfrm>
        </p:spPr>
        <p:txBody>
          <a:bodyPr/>
          <a:lstStyle/>
          <a:p>
            <a:r>
              <a:rPr lang="en-US" dirty="0"/>
              <a:t>Elevated BP has a log-linear relationship with risk of Stroke</a:t>
            </a:r>
          </a:p>
          <a:p>
            <a:pPr lvl="1"/>
            <a:r>
              <a:rPr lang="en-US" dirty="0"/>
              <a:t>Starts at SBP 115, DBP 75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64C341-09A5-4C2C-8B4E-F2BB18F4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346"/>
            <a:ext cx="10972800" cy="1143000"/>
          </a:xfrm>
        </p:spPr>
        <p:txBody>
          <a:bodyPr/>
          <a:lstStyle/>
          <a:p>
            <a:r>
              <a:rPr lang="en-US" dirty="0"/>
              <a:t>Pathophysiology of Elevated BP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70A29-72FC-4BAF-A541-8A16A9EF3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47" y="2217420"/>
            <a:ext cx="10284903" cy="4713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A22ABD-1255-4613-848E-272876FCE5AB}"/>
              </a:ext>
            </a:extLst>
          </p:cNvPr>
          <p:cNvSpPr txBox="1"/>
          <p:nvPr/>
        </p:nvSpPr>
        <p:spPr>
          <a:xfrm>
            <a:off x="1124125" y="5951458"/>
            <a:ext cx="524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SBP mmHg: 115       125           145           165            185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C3EA7-CC52-495A-8524-A178CFC57131}"/>
              </a:ext>
            </a:extLst>
          </p:cNvPr>
          <p:cNvSpPr txBox="1"/>
          <p:nvPr/>
        </p:nvSpPr>
        <p:spPr>
          <a:xfrm>
            <a:off x="7043797" y="594107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115       125           145           165            185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177F361-3165-4F35-90D5-1AE1F32A36A8}"/>
              </a:ext>
            </a:extLst>
          </p:cNvPr>
          <p:cNvSpPr/>
          <p:nvPr/>
        </p:nvSpPr>
        <p:spPr>
          <a:xfrm>
            <a:off x="4845063" y="2592198"/>
            <a:ext cx="45719" cy="1157681"/>
          </a:xfrm>
          <a:prstGeom prst="downArrow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43CFAA7-3A67-4BEE-8BFC-C8A21259110F}"/>
              </a:ext>
            </a:extLst>
          </p:cNvPr>
          <p:cNvSpPr/>
          <p:nvPr/>
        </p:nvSpPr>
        <p:spPr>
          <a:xfrm>
            <a:off x="9532140" y="2592197"/>
            <a:ext cx="45719" cy="1157681"/>
          </a:xfrm>
          <a:prstGeom prst="downArrow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3BB925-C526-41B9-9E0A-A89FF2D1F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5" y="1230868"/>
            <a:ext cx="11358465" cy="50784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Subdural hemorrhage (75% of boxing deaths)</a:t>
            </a:r>
          </a:p>
          <a:p>
            <a:pPr lvl="1"/>
            <a:r>
              <a:rPr lang="en-US" dirty="0"/>
              <a:t>Risk Factors: </a:t>
            </a:r>
            <a:r>
              <a:rPr lang="en-US" dirty="0">
                <a:solidFill>
                  <a:srgbClr val="FFFF00"/>
                </a:solidFill>
              </a:rPr>
              <a:t>trauma</a:t>
            </a:r>
            <a:r>
              <a:rPr lang="en-US" dirty="0"/>
              <a:t>, anticoagulants, cerebral atrophy</a:t>
            </a:r>
          </a:p>
          <a:p>
            <a:pPr lvl="1"/>
            <a:r>
              <a:rPr lang="en-US" dirty="0" err="1"/>
              <a:t>Htn</a:t>
            </a:r>
            <a:r>
              <a:rPr lang="en-US" dirty="0"/>
              <a:t> and Exercise worsen neurological outcomes</a:t>
            </a:r>
          </a:p>
          <a:p>
            <a:r>
              <a:rPr lang="en-US" dirty="0"/>
              <a:t>Intracerebral hemorrhage (ICH)</a:t>
            </a:r>
          </a:p>
          <a:p>
            <a:pPr lvl="1"/>
            <a:r>
              <a:rPr lang="en-US" dirty="0"/>
              <a:t>RF: </a:t>
            </a:r>
            <a:r>
              <a:rPr lang="en-US" dirty="0" err="1">
                <a:solidFill>
                  <a:srgbClr val="FF0000"/>
                </a:solidFill>
              </a:rPr>
              <a:t>Htn</a:t>
            </a:r>
            <a:r>
              <a:rPr lang="en-US" dirty="0"/>
              <a:t>, smoking, alcohol, diabetes, cerebral amyloid angiopathy, </a:t>
            </a:r>
            <a:r>
              <a:rPr lang="en-US" dirty="0">
                <a:solidFill>
                  <a:srgbClr val="FFFF00"/>
                </a:solidFill>
              </a:rPr>
              <a:t>?trauma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Risk = 9x when BP &gt;160/&gt;100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Ikram at al, </a:t>
            </a:r>
            <a:r>
              <a:rPr lang="en-US" i="1" dirty="0" err="1">
                <a:solidFill>
                  <a:srgbClr val="92D050"/>
                </a:solidFill>
              </a:rPr>
              <a:t>Curr</a:t>
            </a: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i="1" dirty="0" err="1">
                <a:solidFill>
                  <a:srgbClr val="92D050"/>
                </a:solidFill>
              </a:rPr>
              <a:t>Atheroscler</a:t>
            </a:r>
            <a:r>
              <a:rPr lang="en-US" i="1" dirty="0">
                <a:solidFill>
                  <a:srgbClr val="92D050"/>
                </a:solidFill>
              </a:rPr>
              <a:t> Rep </a:t>
            </a:r>
            <a:r>
              <a:rPr lang="en-US" dirty="0">
                <a:solidFill>
                  <a:srgbClr val="92D050"/>
                </a:solidFill>
              </a:rPr>
              <a:t>2012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Exact risk in Athletes is unknown</a:t>
            </a:r>
          </a:p>
          <a:p>
            <a:r>
              <a:rPr lang="en-US" dirty="0"/>
              <a:t>Subarachnoid hemorrhage</a:t>
            </a:r>
          </a:p>
          <a:p>
            <a:pPr lvl="1"/>
            <a:r>
              <a:rPr lang="en-US" dirty="0"/>
              <a:t>Aneurysmal: RF = </a:t>
            </a:r>
            <a:r>
              <a:rPr lang="en-US" dirty="0" err="1">
                <a:solidFill>
                  <a:srgbClr val="FF0000"/>
                </a:solidFill>
              </a:rPr>
              <a:t>Htn</a:t>
            </a:r>
            <a:r>
              <a:rPr lang="en-US" dirty="0"/>
              <a:t>, smoking, </a:t>
            </a:r>
            <a:r>
              <a:rPr lang="en-US" dirty="0" err="1"/>
              <a:t>FHx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trauma, exercise</a:t>
            </a:r>
          </a:p>
          <a:p>
            <a:pPr lvl="1"/>
            <a:r>
              <a:rPr lang="en-US" dirty="0"/>
              <a:t>Non-aneurysmal: RF = </a:t>
            </a:r>
            <a:r>
              <a:rPr lang="en-US" dirty="0" err="1">
                <a:solidFill>
                  <a:srgbClr val="FF0000"/>
                </a:solidFill>
              </a:rPr>
              <a:t>Htn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trauma, exercise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4800" dirty="0">
                <a:solidFill>
                  <a:srgbClr val="FFFF00"/>
                </a:solidFill>
              </a:rPr>
              <a:t>Trauma</a:t>
            </a:r>
            <a:r>
              <a:rPr lang="en-US" sz="4800" dirty="0"/>
              <a:t> + </a:t>
            </a:r>
            <a:r>
              <a:rPr lang="en-US" sz="4800" dirty="0">
                <a:solidFill>
                  <a:srgbClr val="FFFF00"/>
                </a:solidFill>
              </a:rPr>
              <a:t>Exercise</a:t>
            </a:r>
            <a:r>
              <a:rPr lang="en-US" sz="4800" dirty="0"/>
              <a:t> + </a:t>
            </a:r>
            <a:r>
              <a:rPr lang="en-US" sz="4800" dirty="0">
                <a:solidFill>
                  <a:srgbClr val="FF0000"/>
                </a:solidFill>
              </a:rPr>
              <a:t>Hypertension</a:t>
            </a:r>
            <a:r>
              <a:rPr lang="en-US" sz="4800" dirty="0"/>
              <a:t> = </a:t>
            </a:r>
            <a:r>
              <a:rPr lang="en-US" sz="4800" dirty="0">
                <a:solidFill>
                  <a:srgbClr val="FFC000"/>
                </a:solidFill>
              </a:rPr>
              <a:t>Trouble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E309E4-5CEF-4BDE-88E9-EDFEB8FC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Intracranial Hemorrhage</a:t>
            </a:r>
          </a:p>
        </p:txBody>
      </p:sp>
      <p:pic>
        <p:nvPicPr>
          <p:cNvPr id="1026" name="Picture 2" descr="Image result for gary kopas vs david whittom">
            <a:extLst>
              <a:ext uri="{FF2B5EF4-FFF2-40B4-BE49-F238E27FC236}">
                <a16:creationId xmlns:a16="http://schemas.microsoft.com/office/drawing/2014/main" id="{0BC28E59-2445-4DB9-9879-0A773A71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08" y="3045728"/>
            <a:ext cx="3999226" cy="22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4A8B91-3892-4382-9A7E-0EEB6C3BCB75}"/>
              </a:ext>
            </a:extLst>
          </p:cNvPr>
          <p:cNvSpPr txBox="1"/>
          <p:nvPr/>
        </p:nvSpPr>
        <p:spPr>
          <a:xfrm>
            <a:off x="8717082" y="5257800"/>
            <a:ext cx="299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Gary </a:t>
            </a:r>
            <a:r>
              <a:rPr lang="en-US" dirty="0" err="1"/>
              <a:t>Whittom</a:t>
            </a:r>
            <a:r>
              <a:rPr lang="en-US" dirty="0"/>
              <a:t>, died Mar 2018</a:t>
            </a:r>
          </a:p>
        </p:txBody>
      </p:sp>
    </p:spTree>
    <p:extLst>
      <p:ext uri="{BB962C8B-B14F-4D97-AF65-F5344CB8AC3E}">
        <p14:creationId xmlns:p14="http://schemas.microsoft.com/office/powerpoint/2010/main" val="11823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57547-CA4C-4C9D-B6BC-8345F0005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with severe hypertension (SBP ≥ 160, DBP ≥ 100) or with target organ disease…</a:t>
            </a:r>
            <a:r>
              <a:rPr lang="en-US" dirty="0">
                <a:solidFill>
                  <a:srgbClr val="FF0000"/>
                </a:solidFill>
              </a:rPr>
              <a:t>must not </a:t>
            </a:r>
            <a:r>
              <a:rPr lang="en-US" dirty="0"/>
              <a:t>engage in any exercise…prior to a medical evaluation and adequate BP management.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ACSM’s Guidelines for Exercise Testing and Prescription, 10</a:t>
            </a:r>
            <a:r>
              <a:rPr lang="en-US" baseline="30000" dirty="0">
                <a:solidFill>
                  <a:srgbClr val="92D050"/>
                </a:solidFill>
              </a:rPr>
              <a:t>th</a:t>
            </a:r>
            <a:r>
              <a:rPr lang="en-US" dirty="0">
                <a:solidFill>
                  <a:srgbClr val="92D050"/>
                </a:solidFill>
              </a:rPr>
              <a:t> Ed.  2018:280.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5F35BB-5F4F-454D-ADB6-8B96E7E5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College of Sports Medicine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5795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1D324-7604-4E47-BCD8-04A05E466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conflicts of interest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0AF76F-07D4-4F47-B6B3-6B1A5571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21123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ECBAF7-E9D0-4404-A345-3B3DB5067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AHA/ACC Scientific Statement, Eligibility and disqualification recommendations for </a:t>
            </a:r>
            <a:r>
              <a:rPr lang="en-US" dirty="0">
                <a:solidFill>
                  <a:srgbClr val="FFFF00"/>
                </a:solidFill>
              </a:rPr>
              <a:t>competitive athletes </a:t>
            </a:r>
            <a:r>
              <a:rPr lang="en-US" dirty="0"/>
              <a:t>with cardiovascular abnormalities.</a:t>
            </a:r>
          </a:p>
          <a:p>
            <a:pPr lvl="1"/>
            <a:r>
              <a:rPr lang="en-US" dirty="0"/>
              <a:t>It is reasonable that athletes with </a:t>
            </a:r>
            <a:r>
              <a:rPr lang="en-US" dirty="0">
                <a:solidFill>
                  <a:srgbClr val="FFC000"/>
                </a:solidFill>
              </a:rPr>
              <a:t>severe hypertension (SBP&gt;160 or DPB &gt;100), </a:t>
            </a:r>
            <a:r>
              <a:rPr lang="en-US" dirty="0"/>
              <a:t>even without evidence of target-organ damage, should be restricted, particularly from high static sports, such as weight lifting, boxing, and wrestling, until hypertension is controlled….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Black HR et al. JACC 2015, 66(21)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22C7CF-E9F2-4DD8-A638-665627EB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Heart Association and </a:t>
            </a:r>
            <a:br>
              <a:rPr lang="en-US" dirty="0"/>
            </a:br>
            <a:r>
              <a:rPr lang="en-US" dirty="0"/>
              <a:t>American College of Cardiology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811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E40D55-64C9-4C6B-8593-FA219576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where we should draw the red line for BP</a:t>
            </a:r>
          </a:p>
        </p:txBody>
      </p:sp>
      <p:pic>
        <p:nvPicPr>
          <p:cNvPr id="1026" name="Picture 2" descr="Weekly Editorial: EU is Crossing the Red Line by Preventing Refugees from  Crossing its Borders | European Council on Refugees and Exiles (ECRE)">
            <a:extLst>
              <a:ext uri="{FF2B5EF4-FFF2-40B4-BE49-F238E27FC236}">
                <a16:creationId xmlns:a16="http://schemas.microsoft.com/office/drawing/2014/main" id="{DD5C811D-BEBA-4470-B418-A79C801C1E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07" y="1588911"/>
            <a:ext cx="7040785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8F05-898B-4B69-8FAF-A92825BDC503}"/>
              </a:ext>
            </a:extLst>
          </p:cNvPr>
          <p:cNvSpPr txBox="1"/>
          <p:nvPr/>
        </p:nvSpPr>
        <p:spPr>
          <a:xfrm>
            <a:off x="2892490" y="1566952"/>
            <a:ext cx="68766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&gt;160/&gt;100</a:t>
            </a:r>
          </a:p>
        </p:txBody>
      </p:sp>
    </p:spTree>
    <p:extLst>
      <p:ext uri="{BB962C8B-B14F-4D97-AF65-F5344CB8AC3E}">
        <p14:creationId xmlns:p14="http://schemas.microsoft.com/office/powerpoint/2010/main" val="2539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6DBF2-A787-4826-A76F-925718788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Spuriously elevated BP</a:t>
            </a:r>
          </a:p>
          <a:p>
            <a:pPr lvl="1"/>
            <a:r>
              <a:rPr lang="en-US" dirty="0"/>
              <a:t>MOST COMMON</a:t>
            </a:r>
          </a:p>
          <a:p>
            <a:r>
              <a:rPr lang="en-US" dirty="0"/>
              <a:t>Hypertension secondary to </a:t>
            </a:r>
            <a:r>
              <a:rPr lang="en-US" dirty="0">
                <a:solidFill>
                  <a:srgbClr val="FFFF00"/>
                </a:solidFill>
              </a:rPr>
              <a:t>supplements or drugs</a:t>
            </a:r>
          </a:p>
          <a:p>
            <a:r>
              <a:rPr lang="en-US" dirty="0"/>
              <a:t>Essential Hypertension</a:t>
            </a:r>
          </a:p>
          <a:p>
            <a:r>
              <a:rPr lang="en-US" dirty="0"/>
              <a:t>Hypertensive emergency</a:t>
            </a:r>
          </a:p>
          <a:p>
            <a:pPr lvl="1"/>
            <a:r>
              <a:rPr lang="en-US" dirty="0"/>
              <a:t>RARE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A81B16-5CFC-4F7C-B840-8278D124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Pre-Bout Elevated BP </a:t>
            </a:r>
          </a:p>
        </p:txBody>
      </p:sp>
    </p:spTree>
    <p:extLst>
      <p:ext uri="{BB962C8B-B14F-4D97-AF65-F5344CB8AC3E}">
        <p14:creationId xmlns:p14="http://schemas.microsoft.com/office/powerpoint/2010/main" val="1336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FF742-6AFB-4567-8FB8-4F04AB5EB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82" y="1595533"/>
            <a:ext cx="10762635" cy="3890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94080E-D4FA-4A4E-848B-5D145096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Pre-Bout BP Elevation as a Marker for Drug Use</a:t>
            </a:r>
          </a:p>
        </p:txBody>
      </p:sp>
    </p:spTree>
    <p:extLst>
      <p:ext uri="{BB962C8B-B14F-4D97-AF65-F5344CB8AC3E}">
        <p14:creationId xmlns:p14="http://schemas.microsoft.com/office/powerpoint/2010/main" val="42517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DE2F38-B635-4B8C-B916-320173F16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87" y="1331753"/>
            <a:ext cx="109728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if it’s just situational (spurious) hypertension?  Fighter’s BP was ok on licensing physical, but it’s now 165/105.</a:t>
            </a:r>
          </a:p>
          <a:p>
            <a:pPr lvl="1"/>
            <a:r>
              <a:rPr lang="en-US" dirty="0"/>
              <a:t>How do you know this isn’t new-onset, severe Hypertension? </a:t>
            </a:r>
          </a:p>
          <a:p>
            <a:pPr lvl="1"/>
            <a:r>
              <a:rPr lang="en-US" dirty="0"/>
              <a:t>Does the heart/brain care what that cause of the hypertension is? </a:t>
            </a:r>
          </a:p>
          <a:p>
            <a:pPr lvl="1"/>
            <a:r>
              <a:rPr lang="en-US" dirty="0"/>
              <a:t>BP will only go UP from there during exercise</a:t>
            </a:r>
          </a:p>
          <a:p>
            <a:r>
              <a:rPr lang="en-US" dirty="0"/>
              <a:t>What if I’m comfortable with BP of 165/105?</a:t>
            </a:r>
          </a:p>
          <a:p>
            <a:pPr lvl="1"/>
            <a:r>
              <a:rPr lang="en-US" dirty="0"/>
              <a:t>Is the heart/brain comfortable with it?</a:t>
            </a:r>
          </a:p>
          <a:p>
            <a:pPr lvl="1"/>
            <a:r>
              <a:rPr lang="en-US" dirty="0"/>
              <a:t>Is it prudent to go against several major scientific bodies?</a:t>
            </a:r>
          </a:p>
          <a:p>
            <a:pPr lvl="2"/>
            <a:r>
              <a:rPr lang="en-US" dirty="0"/>
              <a:t>ACSM, AHA, ACC</a:t>
            </a:r>
          </a:p>
          <a:p>
            <a:pPr lvl="1"/>
            <a:r>
              <a:rPr lang="en-US" dirty="0"/>
              <a:t>Could you defend yourself in a courtroom?</a:t>
            </a:r>
          </a:p>
          <a:p>
            <a:pPr lvl="1"/>
            <a:endParaRPr lang="en-US" dirty="0"/>
          </a:p>
          <a:p>
            <a:r>
              <a:rPr lang="en-US" dirty="0"/>
              <a:t>What if the fighter feels fine despite BP of 165/105?</a:t>
            </a:r>
          </a:p>
          <a:p>
            <a:pPr lvl="1"/>
            <a:r>
              <a:rPr lang="en-US" dirty="0"/>
              <a:t>See above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9D4D6D-FF53-4088-983D-19C4A118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But…but…but…what if…?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C7C08-F7B0-44CB-AEB8-0FD2CC355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23333" r="2071"/>
          <a:stretch/>
        </p:blipFill>
        <p:spPr>
          <a:xfrm>
            <a:off x="8383607" y="4427188"/>
            <a:ext cx="3416906" cy="24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F82AFC-7EE5-421F-837A-5356A216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Ringside physicians are not there to just take vitals, but also to interpret them and to courageously make the hard decisions</a:t>
            </a:r>
          </a:p>
          <a:p>
            <a:r>
              <a:rPr lang="en-US" dirty="0"/>
              <a:t>We should err toward caution when the </a:t>
            </a:r>
            <a:r>
              <a:rPr lang="en-US" dirty="0" err="1"/>
              <a:t>herat</a:t>
            </a:r>
            <a:r>
              <a:rPr lang="en-US" dirty="0"/>
              <a:t>/brain are at risk, just as we do with other vulnerable organs:</a:t>
            </a:r>
          </a:p>
          <a:p>
            <a:pPr lvl="1"/>
            <a:r>
              <a:rPr lang="en-US" dirty="0"/>
              <a:t>E.g. Uncorrected vision 20/200 or worse: DISQUALIFIED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2C6C2F-C73D-4A6B-B08F-11680C63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your job, protect the heart &amp; brain</a:t>
            </a:r>
          </a:p>
        </p:txBody>
      </p:sp>
    </p:spTree>
    <p:extLst>
      <p:ext uri="{BB962C8B-B14F-4D97-AF65-F5344CB8AC3E}">
        <p14:creationId xmlns:p14="http://schemas.microsoft.com/office/powerpoint/2010/main" val="16698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8AE84-DD9F-4159-B5F1-14073FCCD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Recheck with manual cuff of adequate size</a:t>
            </a:r>
          </a:p>
          <a:p>
            <a:r>
              <a:rPr lang="en-US" dirty="0"/>
              <a:t>Recheck after 5 minute rest, sitting, relaxed, in quiet place</a:t>
            </a:r>
          </a:p>
          <a:p>
            <a:r>
              <a:rPr lang="en-US" dirty="0"/>
              <a:t>Recheck after 20-60 minute rest and relaxation</a:t>
            </a:r>
          </a:p>
          <a:p>
            <a:r>
              <a:rPr lang="en-US" dirty="0"/>
              <a:t>If still ≥160 or ≥100, strongly consider disqualification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16BAC-0368-49A4-B327-B863E8D4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Management of Pre-bout BP Elevation</a:t>
            </a:r>
          </a:p>
        </p:txBody>
      </p:sp>
      <p:pic>
        <p:nvPicPr>
          <p:cNvPr id="3074" name="Picture 2" descr="Image result for fighter resting">
            <a:extLst>
              <a:ext uri="{FF2B5EF4-FFF2-40B4-BE49-F238E27FC236}">
                <a16:creationId xmlns:a16="http://schemas.microsoft.com/office/drawing/2014/main" id="{2E7271FC-B019-455B-A0E2-CADE1927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84" y="3713176"/>
            <a:ext cx="4193098" cy="31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01FEF-D9D5-4C37-946B-213B7656B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13402"/>
            <a:ext cx="7242296" cy="68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5D17-7BFA-4043-84AC-DB426C15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853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D6EA5B2C-D32D-43B5-9E15-01825F8803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 t="30459" r="20060"/>
          <a:stretch/>
        </p:blipFill>
        <p:spPr>
          <a:xfrm>
            <a:off x="3510227" y="33556"/>
            <a:ext cx="3607266" cy="3636047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C725482-C3CC-45C1-A4ED-26D1DF034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0" t="21221" r="24390" b="29686"/>
          <a:stretch/>
        </p:blipFill>
        <p:spPr>
          <a:xfrm rot="5400000">
            <a:off x="6476004" y="1194343"/>
            <a:ext cx="6681831" cy="4410595"/>
          </a:xfrm>
          <a:prstGeom prst="rect">
            <a:avLst/>
          </a:prstGeom>
        </p:spPr>
      </p:pic>
      <p:pic>
        <p:nvPicPr>
          <p:cNvPr id="5" name="Picture 4" descr="A group of people in karate uniforms&#10;&#10;Description automatically generated with medium confidence">
            <a:extLst>
              <a:ext uri="{FF2B5EF4-FFF2-40B4-BE49-F238E27FC236}">
                <a16:creationId xmlns:a16="http://schemas.microsoft.com/office/drawing/2014/main" id="{741CA8E0-F460-4EE1-9C25-68B23F5E5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6"/>
            <a:ext cx="3139721" cy="4186294"/>
          </a:xfrm>
          <a:prstGeom prst="rect">
            <a:avLst/>
          </a:prstGeom>
        </p:spPr>
      </p:pic>
      <p:pic>
        <p:nvPicPr>
          <p:cNvPr id="4" name="Picture 3" descr="A group of men in military uniforms&#10;&#10;Description automatically generated with medium confidence">
            <a:extLst>
              <a:ext uri="{FF2B5EF4-FFF2-40B4-BE49-F238E27FC236}">
                <a16:creationId xmlns:a16="http://schemas.microsoft.com/office/drawing/2014/main" id="{EADE790C-4823-471A-AA4A-8C4C880AF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9"/>
          <a:stretch/>
        </p:blipFill>
        <p:spPr>
          <a:xfrm>
            <a:off x="426447" y="2744717"/>
            <a:ext cx="6691046" cy="41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091EC15-B3F5-420A-9AE8-F5A6BB53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32" y="-60434"/>
            <a:ext cx="4615893" cy="69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9F1526-873A-4FFD-85C2-936F4F590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9663404" cy="4709160"/>
          </a:xfrm>
        </p:spPr>
        <p:txBody>
          <a:bodyPr/>
          <a:lstStyle/>
          <a:p>
            <a:r>
              <a:rPr lang="en-US" dirty="0"/>
              <a:t>Family Medicine, with Sports Medicine CAQ</a:t>
            </a:r>
          </a:p>
          <a:p>
            <a:pPr lvl="1"/>
            <a:r>
              <a:rPr lang="en-US" dirty="0"/>
              <a:t>Fellowship Director</a:t>
            </a:r>
          </a:p>
          <a:p>
            <a:r>
              <a:rPr lang="en-US" dirty="0"/>
              <a:t>Army 29 years, combat veteran, retired Colonel</a:t>
            </a:r>
          </a:p>
          <a:p>
            <a:r>
              <a:rPr lang="en-US" dirty="0"/>
              <a:t>Elite military athletes: international competitions in boxing, wrestling, TKD, Judo</a:t>
            </a:r>
          </a:p>
          <a:p>
            <a:r>
              <a:rPr lang="en-US" dirty="0"/>
              <a:t>Olympic athletes: 2012/2016 boxing, wrestling, TKD, judo</a:t>
            </a:r>
          </a:p>
          <a:p>
            <a:r>
              <a:rPr lang="en-US" dirty="0"/>
              <a:t>Pro-MMA/Boxing, Washington &amp; Oregon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77F980-5219-41C6-95BE-AC9AE34F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B50B4-8B84-4128-BE39-AA4D0D67AF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5389" r="3169" b="6051"/>
          <a:stretch/>
        </p:blipFill>
        <p:spPr>
          <a:xfrm>
            <a:off x="5933359" y="4857604"/>
            <a:ext cx="2210065" cy="2000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82AB9-3152-4A8E-B29E-B080BC9C9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02" y="5564045"/>
            <a:ext cx="3000794" cy="1019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24E811-156C-4ECE-B7AD-C4B4F78FEE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14069" r="13256" b="13022"/>
          <a:stretch/>
        </p:blipFill>
        <p:spPr>
          <a:xfrm>
            <a:off x="9253057" y="4236098"/>
            <a:ext cx="2709256" cy="2607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10855D-B311-4304-9409-4A83F82F6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462" y="2224736"/>
            <a:ext cx="1828800" cy="1828800"/>
          </a:xfrm>
          <a:prstGeom prst="rect">
            <a:avLst/>
          </a:prstGeom>
        </p:spPr>
      </p:pic>
      <p:pic>
        <p:nvPicPr>
          <p:cNvPr id="1026" name="Picture 2" descr="Image result for wcap logo">
            <a:extLst>
              <a:ext uri="{FF2B5EF4-FFF2-40B4-BE49-F238E27FC236}">
                <a16:creationId xmlns:a16="http://schemas.microsoft.com/office/drawing/2014/main" id="{963AC352-E3DC-4657-867E-959DF0EE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462" y="423894"/>
            <a:ext cx="1737359" cy="170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1FAF2A-5915-4CBA-9FBB-78E0001EA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  <a:r>
              <a:rPr lang="en-US" dirty="0"/>
              <a:t> is a risk factor for cardio-/</a:t>
            </a:r>
            <a:r>
              <a:rPr lang="en-US" dirty="0" err="1"/>
              <a:t>cerebro</a:t>
            </a:r>
            <a:r>
              <a:rPr lang="en-US" dirty="0"/>
              <a:t>-vascular disease</a:t>
            </a:r>
          </a:p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  <a:r>
              <a:rPr lang="en-US" dirty="0"/>
              <a:t> plus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</a:t>
            </a:r>
            <a:r>
              <a:rPr lang="en-US" dirty="0"/>
              <a:t> compounds risk of brain hemorrhage</a:t>
            </a:r>
          </a:p>
          <a:p>
            <a:r>
              <a:rPr lang="en-US" dirty="0"/>
              <a:t>STRONGLY CONSIDER DISQUALIFYING athletes </a:t>
            </a:r>
            <a:r>
              <a:rPr lang="en-US" dirty="0">
                <a:solidFill>
                  <a:srgbClr val="FF0000"/>
                </a:solidFill>
              </a:rPr>
              <a:t>≥160 </a:t>
            </a:r>
            <a:r>
              <a:rPr lang="en-US" dirty="0"/>
              <a:t>SBP or </a:t>
            </a:r>
            <a:r>
              <a:rPr lang="en-US" dirty="0">
                <a:solidFill>
                  <a:srgbClr val="FF0000"/>
                </a:solidFill>
              </a:rPr>
              <a:t>≥100 </a:t>
            </a:r>
            <a:r>
              <a:rPr lang="en-US" dirty="0"/>
              <a:t>DBP</a:t>
            </a:r>
          </a:p>
          <a:p>
            <a:pPr lvl="1"/>
            <a:r>
              <a:rPr lang="en-US" dirty="0"/>
              <a:t>ACSM, AHA, ACC all recommend disqualification</a:t>
            </a:r>
          </a:p>
          <a:p>
            <a:r>
              <a:rPr lang="en-US" dirty="0"/>
              <a:t>Athlete safety is paramount and is YOUR responsibility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DBB5A-BC7C-43FE-A88E-E39B63A6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up front (BLUF)</a:t>
            </a:r>
          </a:p>
        </p:txBody>
      </p:sp>
    </p:spTree>
    <p:extLst>
      <p:ext uri="{BB962C8B-B14F-4D97-AF65-F5344CB8AC3E}">
        <p14:creationId xmlns:p14="http://schemas.microsoft.com/office/powerpoint/2010/main" val="23478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126D3-58C5-4FAD-BD40-E3BC4286F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63" y="1171575"/>
            <a:ext cx="10592674" cy="529633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D3A06DB-A053-4D3C-AA99-C5CB05CF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Position Statement</a:t>
            </a:r>
          </a:p>
        </p:txBody>
      </p:sp>
    </p:spTree>
    <p:extLst>
      <p:ext uri="{BB962C8B-B14F-4D97-AF65-F5344CB8AC3E}">
        <p14:creationId xmlns:p14="http://schemas.microsoft.com/office/powerpoint/2010/main" val="28164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846B27-7E0B-42E1-A684-FAC16A1E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“It is strongly recommended that a ringside physician consider disqualifying a combat sports athlete with severe pre-bout hypertension (systolic BP ≥160 mm Hg and/or diastolic BP ≥100 mm Hg) from that bout, should it persist despite rest and repeat evaluation with accurate equipment.”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0907D5-EB37-4868-886E-0F3F73BD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Position Statement</a:t>
            </a:r>
            <a:br>
              <a:rPr lang="en-US" dirty="0"/>
            </a:br>
            <a:r>
              <a:rPr lang="en-US" dirty="0"/>
              <a:t>(abbreviated)</a:t>
            </a:r>
          </a:p>
        </p:txBody>
      </p:sp>
    </p:spTree>
    <p:extLst>
      <p:ext uri="{BB962C8B-B14F-4D97-AF65-F5344CB8AC3E}">
        <p14:creationId xmlns:p14="http://schemas.microsoft.com/office/powerpoint/2010/main" val="17861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BF305E-C5BC-4FBA-ABB1-723384C4A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 is a VITAL sign and should be approached as if it has life/death implications</a:t>
            </a:r>
          </a:p>
          <a:p>
            <a:r>
              <a:rPr lang="en-US" dirty="0"/>
              <a:t>Clearance decisions about BP are highly disparate</a:t>
            </a:r>
          </a:p>
          <a:p>
            <a:r>
              <a:rPr lang="en-US" dirty="0"/>
              <a:t>Scientific bodies larger than ours already have position statements on BP and sports/exercise</a:t>
            </a:r>
          </a:p>
          <a:p>
            <a:pPr lvl="1"/>
            <a:r>
              <a:rPr lang="en-US" dirty="0"/>
              <a:t>America College of Sports Medicine</a:t>
            </a:r>
          </a:p>
          <a:p>
            <a:pPr lvl="1"/>
            <a:r>
              <a:rPr lang="en-US" dirty="0"/>
              <a:t>American Heart Association</a:t>
            </a:r>
          </a:p>
          <a:p>
            <a:pPr lvl="1"/>
            <a:r>
              <a:rPr lang="en-US" dirty="0"/>
              <a:t>American College of Cardiology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01EE6-5767-46A2-AEDB-F09E8E41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the Position Statement</a:t>
            </a:r>
          </a:p>
        </p:txBody>
      </p:sp>
    </p:spTree>
    <p:extLst>
      <p:ext uri="{BB962C8B-B14F-4D97-AF65-F5344CB8AC3E}">
        <p14:creationId xmlns:p14="http://schemas.microsoft.com/office/powerpoint/2010/main" val="21675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cal design templat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 design template" id="{BE883315-6697-4975-AEB2-5905098383C4}" vid="{D3CC9EF4-996F-4232-B765-B82F773B7949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presentation design slides</Template>
  <TotalTime>0</TotalTime>
  <Words>1108</Words>
  <Application>Microsoft Macintosh PowerPoint</Application>
  <PresentationFormat>Widescreen</PresentationFormat>
  <Paragraphs>129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Wingdings</vt:lpstr>
      <vt:lpstr>Wingdings 2</vt:lpstr>
      <vt:lpstr>Wingdings 3</vt:lpstr>
      <vt:lpstr>Medical design template</vt:lpstr>
      <vt:lpstr>Pre-bout hypertension in the combat sports athlete: clearance recommendations. A Position statement from the ARP.</vt:lpstr>
      <vt:lpstr>Disclosures</vt:lpstr>
      <vt:lpstr>PowerPoint Presentation</vt:lpstr>
      <vt:lpstr>PowerPoint Presentation</vt:lpstr>
      <vt:lpstr>My Background</vt:lpstr>
      <vt:lpstr>Bottom line up front (BLUF)</vt:lpstr>
      <vt:lpstr>2021 Position Statement</vt:lpstr>
      <vt:lpstr>Position Statement (abbreviated)</vt:lpstr>
      <vt:lpstr>Development of the Position Statement</vt:lpstr>
      <vt:lpstr>Definitions in Hypertension (JNC 8)</vt:lpstr>
      <vt:lpstr>Physiology of Blood Pressure and Exercise</vt:lpstr>
      <vt:lpstr>Dynamic vs Static Exercise</vt:lpstr>
      <vt:lpstr>Epidemiology of High Blood Pressure</vt:lpstr>
      <vt:lpstr>Pathophysiology of Elevated BP</vt:lpstr>
      <vt:lpstr>Pathophysiology of Elevated BP</vt:lpstr>
      <vt:lpstr>Myocardial Infarction</vt:lpstr>
      <vt:lpstr>Pathophysiology of Elevated BP</vt:lpstr>
      <vt:lpstr>Intracranial Hemorrhage</vt:lpstr>
      <vt:lpstr>American College of Sports Medicine recommendations</vt:lpstr>
      <vt:lpstr>American Heart Association and  American College of Cardiology recommendations</vt:lpstr>
      <vt:lpstr>This is where we should draw the red line for BP</vt:lpstr>
      <vt:lpstr>Categories of Pre-Bout Elevated BP </vt:lpstr>
      <vt:lpstr>Pre-Bout BP Elevation as a Marker for Drug Use</vt:lpstr>
      <vt:lpstr>But…but…but…what if…?</vt:lpstr>
      <vt:lpstr>Do your job, protect the heart &amp; brain</vt:lpstr>
      <vt:lpstr>Management of Pre-bout BP Elevation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2018-08-24T18:09:30Z</dcterms:created>
  <dcterms:modified xsi:type="dcterms:W3CDTF">2021-09-18T19:11:44Z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TC034605299991</vt:lpwstr>
  </property>
</Properties>
</file>