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6" r:id="rId9"/>
    <p:sldId id="265" r:id="rId10"/>
    <p:sldId id="267" r:id="rId11"/>
    <p:sldId id="268" r:id="rId12"/>
    <p:sldId id="269" r:id="rId13"/>
    <p:sldId id="270" r:id="rId14"/>
    <p:sldId id="274" r:id="rId15"/>
    <p:sldId id="273" r:id="rId16"/>
    <p:sldId id="277" r:id="rId17"/>
    <p:sldId id="275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8" autoAdjust="0"/>
    <p:restoredTop sz="94660"/>
  </p:normalViewPr>
  <p:slideViewPr>
    <p:cSldViewPr>
      <p:cViewPr>
        <p:scale>
          <a:sx n="98" d="100"/>
          <a:sy n="98" d="100"/>
        </p:scale>
        <p:origin x="-960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6F2BB-23DE-4D72-A650-8408A9E84D1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7361-25F7-4ED7-8000-3D410565D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9399-AB8E-4B77-8F5A-819AD6D10D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9399-AB8E-4B77-8F5A-819AD6D10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65FE12-66A4-4992-9CD3-666C40FC67A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5D87C8-D4E5-4469-BF28-7A34B7FEAF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Protecting the Long Term Brain Health of our Fighters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Charlie Bernick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6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3445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7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79344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Classifier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2286000"/>
            <a:ext cx="3797707" cy="288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59818"/>
            <a:ext cx="417878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Regions that contribute to Classifier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137" y="5380672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Hippocampus</a:t>
            </a:r>
          </a:p>
          <a:p>
            <a:r>
              <a:rPr lang="en-US" dirty="0" smtClean="0"/>
              <a:t>Corpus callosum</a:t>
            </a:r>
          </a:p>
          <a:p>
            <a:r>
              <a:rPr lang="en-US" dirty="0" smtClean="0"/>
              <a:t>Amygdala</a:t>
            </a:r>
          </a:p>
          <a:p>
            <a:r>
              <a:rPr lang="en-US" dirty="0" smtClean="0"/>
              <a:t>Thalamus </a:t>
            </a:r>
          </a:p>
          <a:p>
            <a:r>
              <a:rPr lang="en-US" dirty="0" smtClean="0"/>
              <a:t>anterior cingulate</a:t>
            </a:r>
          </a:p>
        </p:txBody>
      </p:sp>
    </p:spTree>
    <p:extLst>
      <p:ext uri="{BB962C8B-B14F-4D97-AF65-F5344CB8AC3E}">
        <p14:creationId xmlns:p14="http://schemas.microsoft.com/office/powerpoint/2010/main" val="21918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0"/>
            <a:ext cx="3760737" cy="4351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48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NFL values increase in those who are actively fighting and boxers&gt;MMA. </a:t>
            </a:r>
          </a:p>
          <a:p>
            <a:endParaRPr lang="en-US" dirty="0"/>
          </a:p>
          <a:p>
            <a:r>
              <a:rPr lang="en-US" dirty="0"/>
              <a:t>Active boxers&gt;Active MMA&gt;Retired boxers&gt;Retired MMA</a:t>
            </a:r>
          </a:p>
          <a:p>
            <a:endParaRPr lang="en-US" dirty="0"/>
          </a:p>
          <a:p>
            <a:r>
              <a:rPr lang="en-US" dirty="0"/>
              <a:t>Active boxers have mean NFL levels 3x healthy controls</a:t>
            </a:r>
          </a:p>
        </p:txBody>
      </p:sp>
    </p:spTree>
    <p:extLst>
      <p:ext uri="{BB962C8B-B14F-4D97-AF65-F5344CB8AC3E}">
        <p14:creationId xmlns:p14="http://schemas.microsoft.com/office/powerpoint/2010/main" val="38830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review of 60 fights</a:t>
            </a:r>
          </a:p>
          <a:p>
            <a:r>
              <a:rPr lang="en-US" dirty="0" smtClean="0"/>
              <a:t>Assessed for # of concussion</a:t>
            </a:r>
          </a:p>
          <a:p>
            <a:r>
              <a:rPr lang="en-US" dirty="0" smtClean="0"/>
              <a:t>Agreement between physician/non physician</a:t>
            </a:r>
          </a:p>
          <a:p>
            <a:r>
              <a:rPr lang="en-US" dirty="0" smtClean="0"/>
              <a:t>When should fight have been stopped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damage occurs during a fight?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8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Concussion frequency: 1/ 12 min.</a:t>
            </a:r>
          </a:p>
          <a:p>
            <a:r>
              <a:rPr lang="en-US" dirty="0" smtClean="0"/>
              <a:t>Fighter with 1st concussion loses &gt; 95% </a:t>
            </a:r>
          </a:p>
          <a:p>
            <a:r>
              <a:rPr lang="en-US" dirty="0" smtClean="0"/>
              <a:t>Losing fighter often sustains multiple concussions</a:t>
            </a:r>
          </a:p>
          <a:p>
            <a:r>
              <a:rPr lang="en-US" dirty="0" smtClean="0"/>
              <a:t>Fights often go too long, esp. boxing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 occurs during a fight?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95800"/>
            <a:ext cx="2971800" cy="2188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82766"/>
            <a:ext cx="3251200" cy="22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function can improve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Volumes stabilize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NFL declines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87" y="1905000"/>
            <a:ext cx="23142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8" y="3243336"/>
            <a:ext cx="2098068" cy="19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84" y="4573988"/>
            <a:ext cx="2414083" cy="204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3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exposure to RHI</a:t>
            </a:r>
          </a:p>
          <a:p>
            <a:r>
              <a:rPr lang="en-US" dirty="0" smtClean="0"/>
              <a:t>Cognitive impairment and/or Behavioral Dysregulation</a:t>
            </a:r>
          </a:p>
          <a:p>
            <a:r>
              <a:rPr lang="en-US" dirty="0" smtClean="0"/>
              <a:t>Progressive Course</a:t>
            </a:r>
          </a:p>
          <a:p>
            <a:r>
              <a:rPr lang="en-US" dirty="0" smtClean="0"/>
              <a:t>No other condition that could otherwise explain symptoms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Traumatic Encephalopathy Syndrome</a:t>
            </a:r>
            <a:br>
              <a:rPr lang="en-US" dirty="0" smtClean="0"/>
            </a:br>
            <a:r>
              <a:rPr lang="en-US" dirty="0" smtClean="0"/>
              <a:t>Core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7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/>
          <a:lstStyle/>
          <a:p>
            <a:r>
              <a:rPr lang="en-US" dirty="0" smtClean="0"/>
              <a:t>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07526"/>
              </p:ext>
            </p:extLst>
          </p:nvPr>
        </p:nvGraphicFramePr>
        <p:xfrm>
          <a:off x="304800" y="3477482"/>
          <a:ext cx="5714999" cy="296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TES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 value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93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71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2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Percentage</a:t>
                      </a:r>
                      <a:r>
                        <a:rPr lang="en-US" sz="1000" baseline="0" dirty="0" smtClean="0"/>
                        <a:t> Boxers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51</a:t>
                      </a:r>
                      <a:r>
                        <a:rPr lang="en-US" sz="1000" baseline="0" dirty="0" smtClean="0"/>
                        <a:t>(47/93)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84 (60/71)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43.06 (7.5)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47.55 (8.48)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0.0006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Active Fighter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37/93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9/71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Education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13.69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12.68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0.0338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r>
                        <a:rPr lang="en-US" sz="1000" baseline="0" dirty="0" smtClean="0"/>
                        <a:t>s Pro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9.933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12.75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0.0046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 Started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18.78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13.98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0.0001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 of bouts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23.15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38.89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&lt;0.001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3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 of times KO’d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4.08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2.548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0.0056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PHQ9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4.3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8.3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0.0002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53447" y="35630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/>
              <a:t>Volumetric MRI (&lt;</a:t>
            </a:r>
            <a:r>
              <a:rPr lang="en-US" u="sng" dirty="0" smtClean="0"/>
              <a:t>p&lt;0.001</a:t>
            </a:r>
            <a:r>
              <a:rPr lang="en-US" u="sng" dirty="0"/>
              <a:t>)</a:t>
            </a:r>
          </a:p>
          <a:p>
            <a:r>
              <a:rPr lang="en-US" dirty="0" smtClean="0"/>
              <a:t>- lateral </a:t>
            </a:r>
            <a:r>
              <a:rPr lang="en-US" dirty="0"/>
              <a:t>ventricles</a:t>
            </a:r>
          </a:p>
          <a:p>
            <a:r>
              <a:rPr lang="en-US" dirty="0"/>
              <a:t>-thalamus</a:t>
            </a:r>
          </a:p>
          <a:p>
            <a:r>
              <a:rPr lang="en-US" dirty="0"/>
              <a:t>-amygdala</a:t>
            </a:r>
          </a:p>
          <a:p>
            <a:r>
              <a:rPr lang="en-US" dirty="0"/>
              <a:t>-hippocampus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774956"/>
            <a:ext cx="8034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 participants&gt;35 years of age,  43% individuals have 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More </a:t>
            </a:r>
            <a:r>
              <a:rPr lang="en-US" b="1" dirty="0"/>
              <a:t>likely to </a:t>
            </a:r>
            <a:r>
              <a:rPr lang="en-US" b="1" dirty="0" smtClean="0"/>
              <a:t>be boxers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H</a:t>
            </a:r>
            <a:r>
              <a:rPr lang="en-US" b="1" dirty="0" smtClean="0"/>
              <a:t>ave </a:t>
            </a:r>
            <a:r>
              <a:rPr lang="en-US" b="1" dirty="0"/>
              <a:t>higher exposure to repetitive head trauma (more fights, more times KO’d, longer careers, and started earlier)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Show regional  differences in imaging measures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53447" y="5334000"/>
            <a:ext cx="301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White matter tracts &lt;0.001</a:t>
            </a:r>
          </a:p>
          <a:p>
            <a:r>
              <a:rPr lang="en-US" dirty="0" smtClean="0"/>
              <a:t>Fornix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Progressison</a:t>
            </a:r>
            <a:r>
              <a:rPr lang="en-US" dirty="0" smtClean="0"/>
              <a:t> toward 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21" y="2810678"/>
            <a:ext cx="2803179" cy="3275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800"/>
            <a:ext cx="5867400" cy="31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focus has been on keeping fighters safe within the ring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policies aimed at long term brain health</a:t>
            </a:r>
          </a:p>
          <a:p>
            <a:endParaRPr lang="en-US" dirty="0"/>
          </a:p>
          <a:p>
            <a:r>
              <a:rPr lang="en-US" dirty="0" smtClean="0"/>
              <a:t>What can we learn from PABHS?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124200"/>
            <a:ext cx="1766888" cy="11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5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Adoption of  longitudinal  cognitive testing  required for licensure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Concussion protocol for combat sports: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If concussion occurs, mandatory exam by 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physician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Training of ringside personnel on concussion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recognition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  Reduction of 8 count to 4 sec in boxing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Heightened surveillance of fighter with 1</a:t>
            </a:r>
            <a:r>
              <a:rPr lang="en-US" baseline="30000" dirty="0" smtClean="0"/>
              <a:t>st</a:t>
            </a:r>
          </a:p>
          <a:p>
            <a:pPr marL="0" indent="0">
              <a:buNone/>
            </a:pPr>
            <a:r>
              <a:rPr lang="en-US" baseline="30000" dirty="0" smtClean="0"/>
              <a:t>            </a:t>
            </a:r>
            <a:r>
              <a:rPr lang="en-US" sz="3800" baseline="30000" dirty="0" smtClean="0"/>
              <a:t>concussion</a:t>
            </a:r>
            <a:endParaRPr lang="en-US" sz="3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5257800" y="1447800"/>
            <a:ext cx="3749675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 smtClean="0"/>
              <a:t>Design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Longitudinal, subjects seen yearly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Subjects choose us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Three groups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  </a:t>
            </a:r>
            <a:r>
              <a:rPr lang="en-US" altLang="en-US" sz="1800" dirty="0" smtClean="0">
                <a:latin typeface="Arial Rounded MT Bold" panose="020F0704030504030204" pitchFamily="34" charset="0"/>
              </a:rPr>
              <a:t>Control (age/education matched)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1800" dirty="0" smtClean="0">
                <a:latin typeface="Arial Rounded MT Bold" panose="020F0704030504030204" pitchFamily="34" charset="0"/>
              </a:rPr>
              <a:t>    Active pro fighters ( boxers, MMA)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1800" dirty="0" smtClean="0">
                <a:latin typeface="Arial Rounded MT Bold" panose="020F0704030504030204" pitchFamily="34" charset="0"/>
              </a:rPr>
              <a:t>    Retired Fighters (&gt;10 professional fights)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800" dirty="0" smtClean="0">
              <a:latin typeface="Arial Rounded MT Bold" panose="020F07040305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000" dirty="0" smtClean="0">
                <a:latin typeface="Arial Rounded MT Bold" panose="020F0704030504030204" pitchFamily="34" charset="0"/>
              </a:rPr>
              <a:t>Began enrollment </a:t>
            </a:r>
            <a:r>
              <a:rPr lang="en-US" altLang="en-US" sz="2000" dirty="0">
                <a:latin typeface="Arial Rounded MT Bold" panose="020F0704030504030204" pitchFamily="34" charset="0"/>
              </a:rPr>
              <a:t> </a:t>
            </a:r>
            <a:r>
              <a:rPr lang="en-US" altLang="en-US" sz="2000" dirty="0" smtClean="0">
                <a:latin typeface="Arial Rounded MT Bold" panose="020F0704030504030204" pitchFamily="34" charset="0"/>
              </a:rPr>
              <a:t>in 2011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914400" y="1447800"/>
            <a:ext cx="3749675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 smtClean="0"/>
              <a:t>Goals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Understand natural history of cumulative head trauma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Identify early markers/predictors of disease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Identify risk factors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 Rounded MT Bold" panose="020F0704030504030204" pitchFamily="34" charset="0"/>
              </a:rPr>
              <a:t>Provide tools for regulatory agencies &amp; participants to assess risk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2400"/>
            <a:ext cx="441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>
                <a:latin typeface="Arial" panose="020B0604020202020204" pitchFamily="34" charset="0"/>
              </a:rPr>
              <a:t>Professional </a:t>
            </a:r>
            <a:r>
              <a:rPr lang="en-US" sz="2800" b="1" i="1" dirty="0" smtClean="0">
                <a:latin typeface="Arial" panose="020B0604020202020204" pitchFamily="34" charset="0"/>
              </a:rPr>
              <a:t>Athletes Brain </a:t>
            </a:r>
            <a:r>
              <a:rPr lang="en-US" sz="2800" b="1" i="1" dirty="0">
                <a:latin typeface="Arial" panose="020B0604020202020204" pitchFamily="34" charset="0"/>
              </a:rPr>
              <a:t>Health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953000" y="1826623"/>
            <a:ext cx="3749675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Cognitive testing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Speech sample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Blood sample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 (NFL, </a:t>
            </a:r>
            <a:r>
              <a:rPr lang="en-US" altLang="en-US" sz="2600" dirty="0" err="1" smtClean="0"/>
              <a:t>pTau</a:t>
            </a:r>
            <a:r>
              <a:rPr lang="en-US" altLang="en-US" sz="2600" dirty="0" smtClean="0"/>
              <a:t> 231, DNA)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Balance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MRI</a:t>
            </a:r>
          </a:p>
          <a:p>
            <a:pPr eaLnBrk="1" hangingPunct="1">
              <a:lnSpc>
                <a:spcPct val="80000"/>
              </a:lnSpc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Subset with PET Tau imaging</a:t>
            </a:r>
            <a:endParaRPr lang="en-US" altLang="en-US" sz="2000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914400" y="1828800"/>
            <a:ext cx="3749675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Demographics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Education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Medical and Family </a:t>
            </a:r>
            <a:r>
              <a:rPr lang="en-US" altLang="en-US" b="1" dirty="0" err="1" smtClean="0"/>
              <a:t>Hx</a:t>
            </a: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Drug use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Exposure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 smtClean="0"/>
              <a:t>    </a:t>
            </a:r>
            <a:r>
              <a:rPr lang="en-US" altLang="en-US" i="1" dirty="0" smtClean="0"/>
              <a:t>Amateur (</a:t>
            </a:r>
            <a:r>
              <a:rPr lang="en-US" altLang="en-US" i="1" dirty="0" err="1" smtClean="0"/>
              <a:t>est</a:t>
            </a:r>
            <a:r>
              <a:rPr lang="en-US" altLang="en-US" i="1" dirty="0" smtClean="0"/>
              <a:t>) and professional (verified) fights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 smtClean="0"/>
              <a:t>    </a:t>
            </a:r>
            <a:r>
              <a:rPr lang="en-US" altLang="en-US" i="1" dirty="0" smtClean="0"/>
              <a:t>Fight outcomes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(rounds, W/L, (T)KOs)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 smtClean="0"/>
              <a:t>    </a:t>
            </a:r>
            <a:r>
              <a:rPr lang="en-US" altLang="en-US" i="1" dirty="0" smtClean="0"/>
              <a:t>Sparring time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 smtClean="0"/>
              <a:t>    </a:t>
            </a:r>
            <a:r>
              <a:rPr lang="en-US" altLang="en-US" i="1" dirty="0" smtClean="0"/>
              <a:t>Other exposure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Arial" panose="020B0604020202020204" pitchFamily="34" charset="0"/>
              </a:rPr>
              <a:t>  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Procedures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Brain damage is </a:t>
            </a:r>
            <a:r>
              <a:rPr lang="en-US" b="1" u="sng" dirty="0" err="1" smtClean="0"/>
              <a:t>occuring</a:t>
            </a:r>
            <a:r>
              <a:rPr lang="en-US" b="1" u="sng" dirty="0" smtClean="0"/>
              <a:t> in Active Fighters</a:t>
            </a:r>
          </a:p>
          <a:p>
            <a:r>
              <a:rPr lang="en-US" dirty="0" smtClean="0"/>
              <a:t>Can be detected:</a:t>
            </a:r>
          </a:p>
          <a:p>
            <a:pPr marL="0" indent="0">
              <a:buNone/>
            </a:pPr>
            <a:r>
              <a:rPr lang="en-US" dirty="0" smtClean="0"/>
              <a:t>       Cognitive testing</a:t>
            </a:r>
          </a:p>
          <a:p>
            <a:pPr marL="0" indent="0">
              <a:buNone/>
            </a:pPr>
            <a:r>
              <a:rPr lang="en-US" dirty="0" smtClean="0"/>
              <a:t>       MRI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Blood biomarkers</a:t>
            </a:r>
          </a:p>
          <a:p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 err="1" smtClean="0"/>
              <a:t>Hx</a:t>
            </a:r>
            <a:r>
              <a:rPr lang="en-US" dirty="0" smtClean="0"/>
              <a:t> of  RHI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6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the exposure, greater the impairment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00400"/>
            <a:ext cx="4800600" cy="33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and # of Fights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9" y="2514600"/>
            <a:ext cx="8137452" cy="34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9" y="1828800"/>
            <a:ext cx="7867372" cy="475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152400"/>
            <a:ext cx="8229600" cy="1143000"/>
          </a:xfrm>
        </p:spPr>
        <p:txBody>
          <a:bodyPr/>
          <a:lstStyle/>
          <a:p>
            <a:r>
              <a:rPr lang="en-US" dirty="0" smtClean="0"/>
              <a:t>DTI by Age, # of Fights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3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540</Words>
  <Application>Microsoft Office PowerPoint</Application>
  <PresentationFormat>On-screen Show (4:3)</PresentationFormat>
  <Paragraphs>158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Protecting the Long Term Brain Health of our Fighters</vt:lpstr>
      <vt:lpstr>Call to Action</vt:lpstr>
      <vt:lpstr>PowerPoint Presentation</vt:lpstr>
      <vt:lpstr>PowerPoint Presentation</vt:lpstr>
      <vt:lpstr>Natural Hx of  RHI</vt:lpstr>
      <vt:lpstr>Cognitive</vt:lpstr>
      <vt:lpstr>DTI and # of Fights</vt:lpstr>
      <vt:lpstr>DTI by Age, # of Fights</vt:lpstr>
      <vt:lpstr>PowerPoint Presentation</vt:lpstr>
      <vt:lpstr>PowerPoint Presentation</vt:lpstr>
      <vt:lpstr>Developing a Classifier</vt:lpstr>
      <vt:lpstr>Regions that contribute to Classifier</vt:lpstr>
      <vt:lpstr>NFL</vt:lpstr>
      <vt:lpstr>How much damage occurs during a fight?</vt:lpstr>
      <vt:lpstr>How much  occurs during a fight?</vt:lpstr>
      <vt:lpstr>Transitioning</vt:lpstr>
      <vt:lpstr>Traumatic Encephalopathy Syndrome Core Features</vt:lpstr>
      <vt:lpstr>TES</vt:lpstr>
      <vt:lpstr>Progressison toward TES</vt:lpstr>
      <vt:lpstr>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Long Term Brain Health of our Fighters</dc:title>
  <dc:creator>Dr. Bernick</dc:creator>
  <cp:lastModifiedBy>Dr. Bernick</cp:lastModifiedBy>
  <cp:revision>11</cp:revision>
  <dcterms:created xsi:type="dcterms:W3CDTF">2021-09-17T01:48:23Z</dcterms:created>
  <dcterms:modified xsi:type="dcterms:W3CDTF">2021-09-17T20:53:21Z</dcterms:modified>
</cp:coreProperties>
</file>