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0"/>
  </p:notesMasterIdLst>
  <p:sldIdLst>
    <p:sldId id="257" r:id="rId2"/>
    <p:sldId id="295" r:id="rId3"/>
    <p:sldId id="258" r:id="rId4"/>
    <p:sldId id="259" r:id="rId5"/>
    <p:sldId id="292" r:id="rId6"/>
    <p:sldId id="260" r:id="rId7"/>
    <p:sldId id="261" r:id="rId8"/>
    <p:sldId id="262" r:id="rId9"/>
    <p:sldId id="263" r:id="rId10"/>
    <p:sldId id="264" r:id="rId11"/>
    <p:sldId id="281" r:id="rId12"/>
    <p:sldId id="279" r:id="rId13"/>
    <p:sldId id="285" r:id="rId14"/>
    <p:sldId id="265" r:id="rId15"/>
    <p:sldId id="267" r:id="rId16"/>
    <p:sldId id="278" r:id="rId17"/>
    <p:sldId id="268" r:id="rId18"/>
    <p:sldId id="289" r:id="rId19"/>
    <p:sldId id="291" r:id="rId20"/>
    <p:sldId id="287" r:id="rId21"/>
    <p:sldId id="288" r:id="rId22"/>
    <p:sldId id="275" r:id="rId23"/>
    <p:sldId id="269" r:id="rId24"/>
    <p:sldId id="284" r:id="rId25"/>
    <p:sldId id="297" r:id="rId26"/>
    <p:sldId id="271" r:id="rId27"/>
    <p:sldId id="298" r:id="rId28"/>
    <p:sldId id="272" r:id="rId29"/>
    <p:sldId id="276" r:id="rId30"/>
    <p:sldId id="273" r:id="rId31"/>
    <p:sldId id="299" r:id="rId32"/>
    <p:sldId id="274" r:id="rId33"/>
    <p:sldId id="277" r:id="rId34"/>
    <p:sldId id="280" r:id="rId35"/>
    <p:sldId id="296" r:id="rId36"/>
    <p:sldId id="290" r:id="rId37"/>
    <p:sldId id="282" r:id="rId38"/>
    <p:sldId id="30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EB7B4-A3E7-4F74-AA91-FBC93CBFA50E}" v="202" dt="2021-09-18T00:15:20.981"/>
    <p1510:client id="{83419038-7032-4B29-A1C8-231418264D72}" v="55" dt="2021-09-17T15:28:36.889"/>
    <p1510:client id="{A4FB6138-129E-400F-AEEE-3D9549902FE1}" v="502" dt="2021-09-17T05:39:29.456"/>
    <p1510:client id="{B0BDFA41-4522-4545-80C6-223E393EAC64}" v="1204" dt="2021-09-18T15:18:28.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3" d="100"/>
          <a:sy n="73" d="100"/>
        </p:scale>
        <p:origin x="948"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EFFFC-27B5-4421-A12D-F4C8B7ECAE2F}" type="doc">
      <dgm:prSet loTypeId="urn:microsoft.com/office/officeart/2005/8/layout/venn1" loCatId="relationship" qsTypeId="urn:microsoft.com/office/officeart/2005/8/quickstyle/simple1" qsCatId="simple" csTypeId="urn:microsoft.com/office/officeart/2005/8/colors/colorful4" csCatId="colorful" phldr="1"/>
      <dgm:spPr/>
    </dgm:pt>
    <dgm:pt modelId="{13C704F4-3BD1-4E26-B873-92BF6A537282}">
      <dgm:prSet phldrT="[Text]"/>
      <dgm:spPr/>
      <dgm:t>
        <a:bodyPr/>
        <a:lstStyle/>
        <a:p>
          <a:r>
            <a:rPr lang="en-US"/>
            <a:t>Energy Crisis</a:t>
          </a:r>
        </a:p>
      </dgm:t>
    </dgm:pt>
    <dgm:pt modelId="{31A27D86-70D6-4631-BF69-44E38241FA3E}" type="parTrans" cxnId="{E7577589-5C3D-412D-938D-27A6A6163CFE}">
      <dgm:prSet/>
      <dgm:spPr/>
      <dgm:t>
        <a:bodyPr/>
        <a:lstStyle/>
        <a:p>
          <a:endParaRPr lang="en-US"/>
        </a:p>
      </dgm:t>
    </dgm:pt>
    <dgm:pt modelId="{3098AC65-E73D-4245-8AFA-59645B16B65D}" type="sibTrans" cxnId="{E7577589-5C3D-412D-938D-27A6A6163CFE}">
      <dgm:prSet/>
      <dgm:spPr/>
      <dgm:t>
        <a:bodyPr/>
        <a:lstStyle/>
        <a:p>
          <a:endParaRPr lang="en-US"/>
        </a:p>
      </dgm:t>
    </dgm:pt>
    <dgm:pt modelId="{89B6A784-4D59-48FD-97EC-AC60E175FA79}">
      <dgm:prSet phldrT="[Text]"/>
      <dgm:spPr/>
      <dgm:t>
        <a:bodyPr/>
        <a:lstStyle/>
        <a:p>
          <a:r>
            <a:rPr lang="en-US"/>
            <a:t>Neurogenesis</a:t>
          </a:r>
        </a:p>
      </dgm:t>
    </dgm:pt>
    <dgm:pt modelId="{7AFD5DF3-0615-46C1-A607-7E1E6CEB7F7F}" type="parTrans" cxnId="{59E26639-0B6E-4346-827A-4E03820BF756}">
      <dgm:prSet/>
      <dgm:spPr/>
      <dgm:t>
        <a:bodyPr/>
        <a:lstStyle/>
        <a:p>
          <a:endParaRPr lang="en-US"/>
        </a:p>
      </dgm:t>
    </dgm:pt>
    <dgm:pt modelId="{E2A3F9EE-DEDB-4C8F-B4F7-71CB4967D187}" type="sibTrans" cxnId="{59E26639-0B6E-4346-827A-4E03820BF756}">
      <dgm:prSet/>
      <dgm:spPr/>
      <dgm:t>
        <a:bodyPr/>
        <a:lstStyle/>
        <a:p>
          <a:endParaRPr lang="en-US"/>
        </a:p>
      </dgm:t>
    </dgm:pt>
    <dgm:pt modelId="{C145FAD1-5A79-412E-B090-B44D941C7B14}">
      <dgm:prSet phldrT="[Text]"/>
      <dgm:spPr/>
      <dgm:t>
        <a:bodyPr/>
        <a:lstStyle/>
        <a:p>
          <a:r>
            <a:rPr lang="en-US"/>
            <a:t>Inflammation</a:t>
          </a:r>
        </a:p>
      </dgm:t>
    </dgm:pt>
    <dgm:pt modelId="{62FFEF1C-DB55-4428-BED3-449F61E7038E}" type="parTrans" cxnId="{B37398B2-270D-4F75-8886-E5600C73E22B}">
      <dgm:prSet/>
      <dgm:spPr/>
      <dgm:t>
        <a:bodyPr/>
        <a:lstStyle/>
        <a:p>
          <a:endParaRPr lang="en-US"/>
        </a:p>
      </dgm:t>
    </dgm:pt>
    <dgm:pt modelId="{F0B8F506-9F2D-4260-A351-2BF89E6A1013}" type="sibTrans" cxnId="{B37398B2-270D-4F75-8886-E5600C73E22B}">
      <dgm:prSet/>
      <dgm:spPr/>
      <dgm:t>
        <a:bodyPr/>
        <a:lstStyle/>
        <a:p>
          <a:endParaRPr lang="en-US"/>
        </a:p>
      </dgm:t>
    </dgm:pt>
    <dgm:pt modelId="{70CB15FD-B7C5-42DE-A94F-341BFD11DCAB}" type="pres">
      <dgm:prSet presAssocID="{57FEFFFC-27B5-4421-A12D-F4C8B7ECAE2F}" presName="compositeShape" presStyleCnt="0">
        <dgm:presLayoutVars>
          <dgm:chMax val="7"/>
          <dgm:dir/>
          <dgm:resizeHandles val="exact"/>
        </dgm:presLayoutVars>
      </dgm:prSet>
      <dgm:spPr/>
    </dgm:pt>
    <dgm:pt modelId="{15C235F4-CC65-40BA-A881-D8E659FE6EEF}" type="pres">
      <dgm:prSet presAssocID="{13C704F4-3BD1-4E26-B873-92BF6A537282}" presName="circ1" presStyleLbl="vennNode1" presStyleIdx="0" presStyleCnt="3"/>
      <dgm:spPr/>
    </dgm:pt>
    <dgm:pt modelId="{EF8C7059-143E-483E-AB9F-674610F4C79B}" type="pres">
      <dgm:prSet presAssocID="{13C704F4-3BD1-4E26-B873-92BF6A537282}" presName="circ1Tx" presStyleLbl="revTx" presStyleIdx="0" presStyleCnt="0">
        <dgm:presLayoutVars>
          <dgm:chMax val="0"/>
          <dgm:chPref val="0"/>
          <dgm:bulletEnabled val="1"/>
        </dgm:presLayoutVars>
      </dgm:prSet>
      <dgm:spPr/>
    </dgm:pt>
    <dgm:pt modelId="{05D291E4-D63D-46EF-84A1-2D65C7870A94}" type="pres">
      <dgm:prSet presAssocID="{89B6A784-4D59-48FD-97EC-AC60E175FA79}" presName="circ2" presStyleLbl="vennNode1" presStyleIdx="1" presStyleCnt="3"/>
      <dgm:spPr/>
    </dgm:pt>
    <dgm:pt modelId="{9A121A07-0F7F-402C-A842-50BDD30EBF2B}" type="pres">
      <dgm:prSet presAssocID="{89B6A784-4D59-48FD-97EC-AC60E175FA79}" presName="circ2Tx" presStyleLbl="revTx" presStyleIdx="0" presStyleCnt="0">
        <dgm:presLayoutVars>
          <dgm:chMax val="0"/>
          <dgm:chPref val="0"/>
          <dgm:bulletEnabled val="1"/>
        </dgm:presLayoutVars>
      </dgm:prSet>
      <dgm:spPr/>
    </dgm:pt>
    <dgm:pt modelId="{76EA100A-73B2-4890-A6CE-E1BF793C6928}" type="pres">
      <dgm:prSet presAssocID="{C145FAD1-5A79-412E-B090-B44D941C7B14}" presName="circ3" presStyleLbl="vennNode1" presStyleIdx="2" presStyleCnt="3"/>
      <dgm:spPr/>
    </dgm:pt>
    <dgm:pt modelId="{4A4F1DA1-857B-4172-8A1F-D45F4BFEB975}" type="pres">
      <dgm:prSet presAssocID="{C145FAD1-5A79-412E-B090-B44D941C7B14}" presName="circ3Tx" presStyleLbl="revTx" presStyleIdx="0" presStyleCnt="0">
        <dgm:presLayoutVars>
          <dgm:chMax val="0"/>
          <dgm:chPref val="0"/>
          <dgm:bulletEnabled val="1"/>
        </dgm:presLayoutVars>
      </dgm:prSet>
      <dgm:spPr/>
    </dgm:pt>
  </dgm:ptLst>
  <dgm:cxnLst>
    <dgm:cxn modelId="{070DF501-5AD3-47C7-BC08-259D88F58C21}" type="presOf" srcId="{C145FAD1-5A79-412E-B090-B44D941C7B14}" destId="{4A4F1DA1-857B-4172-8A1F-D45F4BFEB975}" srcOrd="1" destOrd="0" presId="urn:microsoft.com/office/officeart/2005/8/layout/venn1"/>
    <dgm:cxn modelId="{AC4FC318-C216-4B2E-905D-80D3D55C2C50}" type="presOf" srcId="{13C704F4-3BD1-4E26-B873-92BF6A537282}" destId="{15C235F4-CC65-40BA-A881-D8E659FE6EEF}" srcOrd="0" destOrd="0" presId="urn:microsoft.com/office/officeart/2005/8/layout/venn1"/>
    <dgm:cxn modelId="{59E26639-0B6E-4346-827A-4E03820BF756}" srcId="{57FEFFFC-27B5-4421-A12D-F4C8B7ECAE2F}" destId="{89B6A784-4D59-48FD-97EC-AC60E175FA79}" srcOrd="1" destOrd="0" parTransId="{7AFD5DF3-0615-46C1-A607-7E1E6CEB7F7F}" sibTransId="{E2A3F9EE-DEDB-4C8F-B4F7-71CB4967D187}"/>
    <dgm:cxn modelId="{9EFBFA75-97E8-4C46-9FC7-6374B2B27314}" type="presOf" srcId="{89B6A784-4D59-48FD-97EC-AC60E175FA79}" destId="{05D291E4-D63D-46EF-84A1-2D65C7870A94}" srcOrd="0" destOrd="0" presId="urn:microsoft.com/office/officeart/2005/8/layout/venn1"/>
    <dgm:cxn modelId="{317C2A58-AA58-4FF0-A065-D7AABDCB1A50}" type="presOf" srcId="{C145FAD1-5A79-412E-B090-B44D941C7B14}" destId="{76EA100A-73B2-4890-A6CE-E1BF793C6928}" srcOrd="0" destOrd="0" presId="urn:microsoft.com/office/officeart/2005/8/layout/venn1"/>
    <dgm:cxn modelId="{E7577589-5C3D-412D-938D-27A6A6163CFE}" srcId="{57FEFFFC-27B5-4421-A12D-F4C8B7ECAE2F}" destId="{13C704F4-3BD1-4E26-B873-92BF6A537282}" srcOrd="0" destOrd="0" parTransId="{31A27D86-70D6-4631-BF69-44E38241FA3E}" sibTransId="{3098AC65-E73D-4245-8AFA-59645B16B65D}"/>
    <dgm:cxn modelId="{B37398B2-270D-4F75-8886-E5600C73E22B}" srcId="{57FEFFFC-27B5-4421-A12D-F4C8B7ECAE2F}" destId="{C145FAD1-5A79-412E-B090-B44D941C7B14}" srcOrd="2" destOrd="0" parTransId="{62FFEF1C-DB55-4428-BED3-449F61E7038E}" sibTransId="{F0B8F506-9F2D-4260-A351-2BF89E6A1013}"/>
    <dgm:cxn modelId="{05A700D0-8DA4-48A2-9E78-6E672F2BAF3E}" type="presOf" srcId="{89B6A784-4D59-48FD-97EC-AC60E175FA79}" destId="{9A121A07-0F7F-402C-A842-50BDD30EBF2B}" srcOrd="1" destOrd="0" presId="urn:microsoft.com/office/officeart/2005/8/layout/venn1"/>
    <dgm:cxn modelId="{8C8AE3DD-F6D1-42CF-8E7A-EBA2034C5B15}" type="presOf" srcId="{13C704F4-3BD1-4E26-B873-92BF6A537282}" destId="{EF8C7059-143E-483E-AB9F-674610F4C79B}" srcOrd="1" destOrd="0" presId="urn:microsoft.com/office/officeart/2005/8/layout/venn1"/>
    <dgm:cxn modelId="{E35C45F8-806A-4E93-8F4F-6FB45A34D028}" type="presOf" srcId="{57FEFFFC-27B5-4421-A12D-F4C8B7ECAE2F}" destId="{70CB15FD-B7C5-42DE-A94F-341BFD11DCAB}" srcOrd="0" destOrd="0" presId="urn:microsoft.com/office/officeart/2005/8/layout/venn1"/>
    <dgm:cxn modelId="{6DFDE950-9893-4BE2-BBC7-57E090914C41}" type="presParOf" srcId="{70CB15FD-B7C5-42DE-A94F-341BFD11DCAB}" destId="{15C235F4-CC65-40BA-A881-D8E659FE6EEF}" srcOrd="0" destOrd="0" presId="urn:microsoft.com/office/officeart/2005/8/layout/venn1"/>
    <dgm:cxn modelId="{BD7DDB9C-1E1A-4116-8553-3C2C4B02B01F}" type="presParOf" srcId="{70CB15FD-B7C5-42DE-A94F-341BFD11DCAB}" destId="{EF8C7059-143E-483E-AB9F-674610F4C79B}" srcOrd="1" destOrd="0" presId="urn:microsoft.com/office/officeart/2005/8/layout/venn1"/>
    <dgm:cxn modelId="{2ED52D6E-1924-44AF-9EAA-F4A579CFDEC1}" type="presParOf" srcId="{70CB15FD-B7C5-42DE-A94F-341BFD11DCAB}" destId="{05D291E4-D63D-46EF-84A1-2D65C7870A94}" srcOrd="2" destOrd="0" presId="urn:microsoft.com/office/officeart/2005/8/layout/venn1"/>
    <dgm:cxn modelId="{7D9A4EA5-ECFF-4BE3-B516-D13611AE61A6}" type="presParOf" srcId="{70CB15FD-B7C5-42DE-A94F-341BFD11DCAB}" destId="{9A121A07-0F7F-402C-A842-50BDD30EBF2B}" srcOrd="3" destOrd="0" presId="urn:microsoft.com/office/officeart/2005/8/layout/venn1"/>
    <dgm:cxn modelId="{4205006D-C0D6-43DA-B519-A41211C072F4}" type="presParOf" srcId="{70CB15FD-B7C5-42DE-A94F-341BFD11DCAB}" destId="{76EA100A-73B2-4890-A6CE-E1BF793C6928}" srcOrd="4" destOrd="0" presId="urn:microsoft.com/office/officeart/2005/8/layout/venn1"/>
    <dgm:cxn modelId="{010735A2-A168-4F52-8B57-5C67EFC7893F}" type="presParOf" srcId="{70CB15FD-B7C5-42DE-A94F-341BFD11DCAB}" destId="{4A4F1DA1-857B-4172-8A1F-D45F4BFEB97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FEFFFC-27B5-4421-A12D-F4C8B7ECAE2F}" type="doc">
      <dgm:prSet loTypeId="urn:microsoft.com/office/officeart/2005/8/layout/venn1" loCatId="relationship" qsTypeId="urn:microsoft.com/office/officeart/2005/8/quickstyle/simple1" qsCatId="simple" csTypeId="urn:microsoft.com/office/officeart/2005/8/colors/colorful4" csCatId="colorful" phldr="1"/>
      <dgm:spPr/>
    </dgm:pt>
    <dgm:pt modelId="{13C704F4-3BD1-4E26-B873-92BF6A537282}">
      <dgm:prSet phldrT="[Text]"/>
      <dgm:spPr/>
      <dgm:t>
        <a:bodyPr/>
        <a:lstStyle/>
        <a:p>
          <a:r>
            <a:rPr lang="en-US" dirty="0">
              <a:solidFill>
                <a:srgbClr val="FFFF00"/>
              </a:solidFill>
            </a:rPr>
            <a:t>Energy Crisis</a:t>
          </a:r>
        </a:p>
      </dgm:t>
    </dgm:pt>
    <dgm:pt modelId="{31A27D86-70D6-4631-BF69-44E38241FA3E}" type="parTrans" cxnId="{E7577589-5C3D-412D-938D-27A6A6163CFE}">
      <dgm:prSet/>
      <dgm:spPr/>
      <dgm:t>
        <a:bodyPr/>
        <a:lstStyle/>
        <a:p>
          <a:endParaRPr lang="en-US">
            <a:solidFill>
              <a:srgbClr val="FFFF00"/>
            </a:solidFill>
          </a:endParaRPr>
        </a:p>
      </dgm:t>
    </dgm:pt>
    <dgm:pt modelId="{3098AC65-E73D-4245-8AFA-59645B16B65D}" type="sibTrans" cxnId="{E7577589-5C3D-412D-938D-27A6A6163CFE}">
      <dgm:prSet/>
      <dgm:spPr/>
      <dgm:t>
        <a:bodyPr/>
        <a:lstStyle/>
        <a:p>
          <a:endParaRPr lang="en-US">
            <a:solidFill>
              <a:srgbClr val="FFFF00"/>
            </a:solidFill>
          </a:endParaRPr>
        </a:p>
      </dgm:t>
    </dgm:pt>
    <dgm:pt modelId="{89B6A784-4D59-48FD-97EC-AC60E175FA79}">
      <dgm:prSet phldrT="[Text]"/>
      <dgm:spPr/>
      <dgm:t>
        <a:bodyPr/>
        <a:lstStyle/>
        <a:p>
          <a:r>
            <a:rPr lang="en-US">
              <a:solidFill>
                <a:srgbClr val="FFFF00"/>
              </a:solidFill>
            </a:rPr>
            <a:t>Neurogenesis</a:t>
          </a:r>
        </a:p>
      </dgm:t>
    </dgm:pt>
    <dgm:pt modelId="{7AFD5DF3-0615-46C1-A607-7E1E6CEB7F7F}" type="parTrans" cxnId="{59E26639-0B6E-4346-827A-4E03820BF756}">
      <dgm:prSet/>
      <dgm:spPr/>
      <dgm:t>
        <a:bodyPr/>
        <a:lstStyle/>
        <a:p>
          <a:endParaRPr lang="en-US">
            <a:solidFill>
              <a:srgbClr val="FFFF00"/>
            </a:solidFill>
          </a:endParaRPr>
        </a:p>
      </dgm:t>
    </dgm:pt>
    <dgm:pt modelId="{E2A3F9EE-DEDB-4C8F-B4F7-71CB4967D187}" type="sibTrans" cxnId="{59E26639-0B6E-4346-827A-4E03820BF756}">
      <dgm:prSet/>
      <dgm:spPr/>
      <dgm:t>
        <a:bodyPr/>
        <a:lstStyle/>
        <a:p>
          <a:endParaRPr lang="en-US">
            <a:solidFill>
              <a:srgbClr val="FFFF00"/>
            </a:solidFill>
          </a:endParaRPr>
        </a:p>
      </dgm:t>
    </dgm:pt>
    <dgm:pt modelId="{C145FAD1-5A79-412E-B090-B44D941C7B14}">
      <dgm:prSet phldrT="[Text]"/>
      <dgm:spPr/>
      <dgm:t>
        <a:bodyPr/>
        <a:lstStyle/>
        <a:p>
          <a:r>
            <a:rPr lang="en-US">
              <a:solidFill>
                <a:srgbClr val="FFFF00"/>
              </a:solidFill>
            </a:rPr>
            <a:t>Inflammation</a:t>
          </a:r>
        </a:p>
      </dgm:t>
    </dgm:pt>
    <dgm:pt modelId="{62FFEF1C-DB55-4428-BED3-449F61E7038E}" type="parTrans" cxnId="{B37398B2-270D-4F75-8886-E5600C73E22B}">
      <dgm:prSet/>
      <dgm:spPr/>
      <dgm:t>
        <a:bodyPr/>
        <a:lstStyle/>
        <a:p>
          <a:endParaRPr lang="en-US">
            <a:solidFill>
              <a:srgbClr val="FFFF00"/>
            </a:solidFill>
          </a:endParaRPr>
        </a:p>
      </dgm:t>
    </dgm:pt>
    <dgm:pt modelId="{F0B8F506-9F2D-4260-A351-2BF89E6A1013}" type="sibTrans" cxnId="{B37398B2-270D-4F75-8886-E5600C73E22B}">
      <dgm:prSet/>
      <dgm:spPr/>
      <dgm:t>
        <a:bodyPr/>
        <a:lstStyle/>
        <a:p>
          <a:endParaRPr lang="en-US">
            <a:solidFill>
              <a:srgbClr val="FFFF00"/>
            </a:solidFill>
          </a:endParaRPr>
        </a:p>
      </dgm:t>
    </dgm:pt>
    <dgm:pt modelId="{70CB15FD-B7C5-42DE-A94F-341BFD11DCAB}" type="pres">
      <dgm:prSet presAssocID="{57FEFFFC-27B5-4421-A12D-F4C8B7ECAE2F}" presName="compositeShape" presStyleCnt="0">
        <dgm:presLayoutVars>
          <dgm:chMax val="7"/>
          <dgm:dir/>
          <dgm:resizeHandles val="exact"/>
        </dgm:presLayoutVars>
      </dgm:prSet>
      <dgm:spPr/>
    </dgm:pt>
    <dgm:pt modelId="{15C235F4-CC65-40BA-A881-D8E659FE6EEF}" type="pres">
      <dgm:prSet presAssocID="{13C704F4-3BD1-4E26-B873-92BF6A537282}" presName="circ1" presStyleLbl="vennNode1" presStyleIdx="0" presStyleCnt="3"/>
      <dgm:spPr/>
    </dgm:pt>
    <dgm:pt modelId="{EF8C7059-143E-483E-AB9F-674610F4C79B}" type="pres">
      <dgm:prSet presAssocID="{13C704F4-3BD1-4E26-B873-92BF6A537282}" presName="circ1Tx" presStyleLbl="revTx" presStyleIdx="0" presStyleCnt="0">
        <dgm:presLayoutVars>
          <dgm:chMax val="0"/>
          <dgm:chPref val="0"/>
          <dgm:bulletEnabled val="1"/>
        </dgm:presLayoutVars>
      </dgm:prSet>
      <dgm:spPr/>
    </dgm:pt>
    <dgm:pt modelId="{05D291E4-D63D-46EF-84A1-2D65C7870A94}" type="pres">
      <dgm:prSet presAssocID="{89B6A784-4D59-48FD-97EC-AC60E175FA79}" presName="circ2" presStyleLbl="vennNode1" presStyleIdx="1" presStyleCnt="3"/>
      <dgm:spPr/>
    </dgm:pt>
    <dgm:pt modelId="{9A121A07-0F7F-402C-A842-50BDD30EBF2B}" type="pres">
      <dgm:prSet presAssocID="{89B6A784-4D59-48FD-97EC-AC60E175FA79}" presName="circ2Tx" presStyleLbl="revTx" presStyleIdx="0" presStyleCnt="0">
        <dgm:presLayoutVars>
          <dgm:chMax val="0"/>
          <dgm:chPref val="0"/>
          <dgm:bulletEnabled val="1"/>
        </dgm:presLayoutVars>
      </dgm:prSet>
      <dgm:spPr/>
    </dgm:pt>
    <dgm:pt modelId="{76EA100A-73B2-4890-A6CE-E1BF793C6928}" type="pres">
      <dgm:prSet presAssocID="{C145FAD1-5A79-412E-B090-B44D941C7B14}" presName="circ3" presStyleLbl="vennNode1" presStyleIdx="2" presStyleCnt="3"/>
      <dgm:spPr/>
    </dgm:pt>
    <dgm:pt modelId="{4A4F1DA1-857B-4172-8A1F-D45F4BFEB975}" type="pres">
      <dgm:prSet presAssocID="{C145FAD1-5A79-412E-B090-B44D941C7B14}" presName="circ3Tx" presStyleLbl="revTx" presStyleIdx="0" presStyleCnt="0">
        <dgm:presLayoutVars>
          <dgm:chMax val="0"/>
          <dgm:chPref val="0"/>
          <dgm:bulletEnabled val="1"/>
        </dgm:presLayoutVars>
      </dgm:prSet>
      <dgm:spPr/>
    </dgm:pt>
  </dgm:ptLst>
  <dgm:cxnLst>
    <dgm:cxn modelId="{070DF501-5AD3-47C7-BC08-259D88F58C21}" type="presOf" srcId="{C145FAD1-5A79-412E-B090-B44D941C7B14}" destId="{4A4F1DA1-857B-4172-8A1F-D45F4BFEB975}" srcOrd="1" destOrd="0" presId="urn:microsoft.com/office/officeart/2005/8/layout/venn1"/>
    <dgm:cxn modelId="{AC4FC318-C216-4B2E-905D-80D3D55C2C50}" type="presOf" srcId="{13C704F4-3BD1-4E26-B873-92BF6A537282}" destId="{15C235F4-CC65-40BA-A881-D8E659FE6EEF}" srcOrd="0" destOrd="0" presId="urn:microsoft.com/office/officeart/2005/8/layout/venn1"/>
    <dgm:cxn modelId="{59E26639-0B6E-4346-827A-4E03820BF756}" srcId="{57FEFFFC-27B5-4421-A12D-F4C8B7ECAE2F}" destId="{89B6A784-4D59-48FD-97EC-AC60E175FA79}" srcOrd="1" destOrd="0" parTransId="{7AFD5DF3-0615-46C1-A607-7E1E6CEB7F7F}" sibTransId="{E2A3F9EE-DEDB-4C8F-B4F7-71CB4967D187}"/>
    <dgm:cxn modelId="{9EFBFA75-97E8-4C46-9FC7-6374B2B27314}" type="presOf" srcId="{89B6A784-4D59-48FD-97EC-AC60E175FA79}" destId="{05D291E4-D63D-46EF-84A1-2D65C7870A94}" srcOrd="0" destOrd="0" presId="urn:microsoft.com/office/officeart/2005/8/layout/venn1"/>
    <dgm:cxn modelId="{317C2A58-AA58-4FF0-A065-D7AABDCB1A50}" type="presOf" srcId="{C145FAD1-5A79-412E-B090-B44D941C7B14}" destId="{76EA100A-73B2-4890-A6CE-E1BF793C6928}" srcOrd="0" destOrd="0" presId="urn:microsoft.com/office/officeart/2005/8/layout/venn1"/>
    <dgm:cxn modelId="{E7577589-5C3D-412D-938D-27A6A6163CFE}" srcId="{57FEFFFC-27B5-4421-A12D-F4C8B7ECAE2F}" destId="{13C704F4-3BD1-4E26-B873-92BF6A537282}" srcOrd="0" destOrd="0" parTransId="{31A27D86-70D6-4631-BF69-44E38241FA3E}" sibTransId="{3098AC65-E73D-4245-8AFA-59645B16B65D}"/>
    <dgm:cxn modelId="{B37398B2-270D-4F75-8886-E5600C73E22B}" srcId="{57FEFFFC-27B5-4421-A12D-F4C8B7ECAE2F}" destId="{C145FAD1-5A79-412E-B090-B44D941C7B14}" srcOrd="2" destOrd="0" parTransId="{62FFEF1C-DB55-4428-BED3-449F61E7038E}" sibTransId="{F0B8F506-9F2D-4260-A351-2BF89E6A1013}"/>
    <dgm:cxn modelId="{05A700D0-8DA4-48A2-9E78-6E672F2BAF3E}" type="presOf" srcId="{89B6A784-4D59-48FD-97EC-AC60E175FA79}" destId="{9A121A07-0F7F-402C-A842-50BDD30EBF2B}" srcOrd="1" destOrd="0" presId="urn:microsoft.com/office/officeart/2005/8/layout/venn1"/>
    <dgm:cxn modelId="{8C8AE3DD-F6D1-42CF-8E7A-EBA2034C5B15}" type="presOf" srcId="{13C704F4-3BD1-4E26-B873-92BF6A537282}" destId="{EF8C7059-143E-483E-AB9F-674610F4C79B}" srcOrd="1" destOrd="0" presId="urn:microsoft.com/office/officeart/2005/8/layout/venn1"/>
    <dgm:cxn modelId="{E35C45F8-806A-4E93-8F4F-6FB45A34D028}" type="presOf" srcId="{57FEFFFC-27B5-4421-A12D-F4C8B7ECAE2F}" destId="{70CB15FD-B7C5-42DE-A94F-341BFD11DCAB}" srcOrd="0" destOrd="0" presId="urn:microsoft.com/office/officeart/2005/8/layout/venn1"/>
    <dgm:cxn modelId="{6DFDE950-9893-4BE2-BBC7-57E090914C41}" type="presParOf" srcId="{70CB15FD-B7C5-42DE-A94F-341BFD11DCAB}" destId="{15C235F4-CC65-40BA-A881-D8E659FE6EEF}" srcOrd="0" destOrd="0" presId="urn:microsoft.com/office/officeart/2005/8/layout/venn1"/>
    <dgm:cxn modelId="{BD7DDB9C-1E1A-4116-8553-3C2C4B02B01F}" type="presParOf" srcId="{70CB15FD-B7C5-42DE-A94F-341BFD11DCAB}" destId="{EF8C7059-143E-483E-AB9F-674610F4C79B}" srcOrd="1" destOrd="0" presId="urn:microsoft.com/office/officeart/2005/8/layout/venn1"/>
    <dgm:cxn modelId="{2ED52D6E-1924-44AF-9EAA-F4A579CFDEC1}" type="presParOf" srcId="{70CB15FD-B7C5-42DE-A94F-341BFD11DCAB}" destId="{05D291E4-D63D-46EF-84A1-2D65C7870A94}" srcOrd="2" destOrd="0" presId="urn:microsoft.com/office/officeart/2005/8/layout/venn1"/>
    <dgm:cxn modelId="{7D9A4EA5-ECFF-4BE3-B516-D13611AE61A6}" type="presParOf" srcId="{70CB15FD-B7C5-42DE-A94F-341BFD11DCAB}" destId="{9A121A07-0F7F-402C-A842-50BDD30EBF2B}" srcOrd="3" destOrd="0" presId="urn:microsoft.com/office/officeart/2005/8/layout/venn1"/>
    <dgm:cxn modelId="{4205006D-C0D6-43DA-B519-A41211C072F4}" type="presParOf" srcId="{70CB15FD-B7C5-42DE-A94F-341BFD11DCAB}" destId="{76EA100A-73B2-4890-A6CE-E1BF793C6928}" srcOrd="4" destOrd="0" presId="urn:microsoft.com/office/officeart/2005/8/layout/venn1"/>
    <dgm:cxn modelId="{010735A2-A168-4F52-8B57-5C67EFC7893F}" type="presParOf" srcId="{70CB15FD-B7C5-42DE-A94F-341BFD11DCAB}" destId="{4A4F1DA1-857B-4172-8A1F-D45F4BFEB97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235F4-CC65-40BA-A881-D8E659FE6EEF}">
      <dsp:nvSpPr>
        <dsp:cNvPr id="0" name=""/>
        <dsp:cNvSpPr/>
      </dsp:nvSpPr>
      <dsp:spPr>
        <a:xfrm>
          <a:off x="1150529" y="48592"/>
          <a:ext cx="2332420" cy="233242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a:t>Energy Crisis</a:t>
          </a:r>
        </a:p>
      </dsp:txBody>
      <dsp:txXfrm>
        <a:off x="1461519" y="456765"/>
        <a:ext cx="1710441" cy="1049589"/>
      </dsp:txXfrm>
    </dsp:sp>
    <dsp:sp modelId="{05D291E4-D63D-46EF-84A1-2D65C7870A94}">
      <dsp:nvSpPr>
        <dsp:cNvPr id="0" name=""/>
        <dsp:cNvSpPr/>
      </dsp:nvSpPr>
      <dsp:spPr>
        <a:xfrm>
          <a:off x="1992144" y="1506355"/>
          <a:ext cx="2332420" cy="2332420"/>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a:t>Neurogenesis</a:t>
          </a:r>
        </a:p>
      </dsp:txBody>
      <dsp:txXfrm>
        <a:off x="2705476" y="2108897"/>
        <a:ext cx="1399452" cy="1282831"/>
      </dsp:txXfrm>
    </dsp:sp>
    <dsp:sp modelId="{76EA100A-73B2-4890-A6CE-E1BF793C6928}">
      <dsp:nvSpPr>
        <dsp:cNvPr id="0" name=""/>
        <dsp:cNvSpPr/>
      </dsp:nvSpPr>
      <dsp:spPr>
        <a:xfrm>
          <a:off x="308914" y="1506355"/>
          <a:ext cx="2332420" cy="2332420"/>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a:t>Inflammation</a:t>
          </a:r>
        </a:p>
      </dsp:txBody>
      <dsp:txXfrm>
        <a:off x="528550" y="2108897"/>
        <a:ext cx="1399452" cy="1282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235F4-CC65-40BA-A881-D8E659FE6EEF}">
      <dsp:nvSpPr>
        <dsp:cNvPr id="0" name=""/>
        <dsp:cNvSpPr/>
      </dsp:nvSpPr>
      <dsp:spPr>
        <a:xfrm>
          <a:off x="1150529" y="48592"/>
          <a:ext cx="2332420" cy="233242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00"/>
              </a:solidFill>
            </a:rPr>
            <a:t>Energy Crisis</a:t>
          </a:r>
        </a:p>
      </dsp:txBody>
      <dsp:txXfrm>
        <a:off x="1461519" y="456765"/>
        <a:ext cx="1710441" cy="1049589"/>
      </dsp:txXfrm>
    </dsp:sp>
    <dsp:sp modelId="{05D291E4-D63D-46EF-84A1-2D65C7870A94}">
      <dsp:nvSpPr>
        <dsp:cNvPr id="0" name=""/>
        <dsp:cNvSpPr/>
      </dsp:nvSpPr>
      <dsp:spPr>
        <a:xfrm>
          <a:off x="1992144" y="1506355"/>
          <a:ext cx="2332420" cy="2332420"/>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a:solidFill>
                <a:srgbClr val="FFFF00"/>
              </a:solidFill>
            </a:rPr>
            <a:t>Neurogenesis</a:t>
          </a:r>
        </a:p>
      </dsp:txBody>
      <dsp:txXfrm>
        <a:off x="2705476" y="2108897"/>
        <a:ext cx="1399452" cy="1282831"/>
      </dsp:txXfrm>
    </dsp:sp>
    <dsp:sp modelId="{76EA100A-73B2-4890-A6CE-E1BF793C6928}">
      <dsp:nvSpPr>
        <dsp:cNvPr id="0" name=""/>
        <dsp:cNvSpPr/>
      </dsp:nvSpPr>
      <dsp:spPr>
        <a:xfrm>
          <a:off x="308914" y="1506355"/>
          <a:ext cx="2332420" cy="2332420"/>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a:solidFill>
                <a:srgbClr val="FFFF00"/>
              </a:solidFill>
            </a:rPr>
            <a:t>Inflammation</a:t>
          </a:r>
        </a:p>
      </dsp:txBody>
      <dsp:txXfrm>
        <a:off x="528550" y="2108897"/>
        <a:ext cx="1399452" cy="12828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5B33F-8737-4615-AE6C-077B7BEC66E5}"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3CD7A-F529-43FD-969D-0DE6EA07652D}" type="slidenum">
              <a:rPr lang="en-US" smtClean="0"/>
              <a:t>‹#›</a:t>
            </a:fld>
            <a:endParaRPr lang="en-US"/>
          </a:p>
        </p:txBody>
      </p:sp>
    </p:spTree>
    <p:extLst>
      <p:ext uri="{BB962C8B-B14F-4D97-AF65-F5344CB8AC3E}">
        <p14:creationId xmlns:p14="http://schemas.microsoft.com/office/powerpoint/2010/main" val="155115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Moving from a medical model to a "true" interdisciplinary approach</a:t>
            </a:r>
          </a:p>
        </p:txBody>
      </p:sp>
      <p:sp>
        <p:nvSpPr>
          <p:cNvPr id="4" name="Slide Number Placeholder 3"/>
          <p:cNvSpPr>
            <a:spLocks noGrp="1"/>
          </p:cNvSpPr>
          <p:nvPr>
            <p:ph type="sldNum" sz="quarter" idx="5"/>
          </p:nvPr>
        </p:nvSpPr>
        <p:spPr/>
        <p:txBody>
          <a:bodyPr/>
          <a:lstStyle/>
          <a:p>
            <a:fld id="{2E03CD7A-F529-43FD-969D-0DE6EA07652D}" type="slidenum">
              <a:rPr lang="en-US" smtClean="0"/>
              <a:t>2</a:t>
            </a:fld>
            <a:endParaRPr lang="en-US"/>
          </a:p>
        </p:txBody>
      </p:sp>
    </p:spTree>
    <p:extLst>
      <p:ext uri="{BB962C8B-B14F-4D97-AF65-F5344CB8AC3E}">
        <p14:creationId xmlns:p14="http://schemas.microsoft.com/office/powerpoint/2010/main" val="1181253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E03CD7A-F529-43FD-969D-0DE6EA07652D}" type="slidenum">
              <a:rPr lang="en-US" smtClean="0"/>
              <a:t>17</a:t>
            </a:fld>
            <a:endParaRPr lang="en-US"/>
          </a:p>
        </p:txBody>
      </p:sp>
    </p:spTree>
    <p:extLst>
      <p:ext uri="{BB962C8B-B14F-4D97-AF65-F5344CB8AC3E}">
        <p14:creationId xmlns:p14="http://schemas.microsoft.com/office/powerpoint/2010/main" val="975428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E03CD7A-F529-43FD-969D-0DE6EA07652D}" type="slidenum">
              <a:rPr lang="en-US" smtClean="0"/>
              <a:t>22</a:t>
            </a:fld>
            <a:endParaRPr lang="en-US"/>
          </a:p>
        </p:txBody>
      </p:sp>
    </p:spTree>
    <p:extLst>
      <p:ext uri="{BB962C8B-B14F-4D97-AF65-F5344CB8AC3E}">
        <p14:creationId xmlns:p14="http://schemas.microsoft.com/office/powerpoint/2010/main" val="1000586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-Matt:  goal is to increase heart rate and core temperature with an introduction of aerobic exercise</a:t>
            </a:r>
          </a:p>
        </p:txBody>
      </p:sp>
      <p:sp>
        <p:nvSpPr>
          <p:cNvPr id="4" name="Slide Number Placeholder 3"/>
          <p:cNvSpPr>
            <a:spLocks noGrp="1"/>
          </p:cNvSpPr>
          <p:nvPr>
            <p:ph type="sldNum" sz="quarter" idx="5"/>
          </p:nvPr>
        </p:nvSpPr>
        <p:spPr/>
        <p:txBody>
          <a:bodyPr/>
          <a:lstStyle/>
          <a:p>
            <a:fld id="{2E03CD7A-F529-43FD-969D-0DE6EA07652D}" type="slidenum">
              <a:rPr lang="en-US" smtClean="0"/>
              <a:t>23</a:t>
            </a:fld>
            <a:endParaRPr lang="en-US"/>
          </a:p>
        </p:txBody>
      </p:sp>
    </p:spTree>
    <p:extLst>
      <p:ext uri="{BB962C8B-B14F-4D97-AF65-F5344CB8AC3E}">
        <p14:creationId xmlns:p14="http://schemas.microsoft.com/office/powerpoint/2010/main" val="4023948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-Matt:  goal is to increase levels of intensity and duration in aerobic exercise for capacity of cardiovascular development AND introduce strength training</a:t>
            </a:r>
          </a:p>
        </p:txBody>
      </p:sp>
      <p:sp>
        <p:nvSpPr>
          <p:cNvPr id="4" name="Slide Number Placeholder 3"/>
          <p:cNvSpPr>
            <a:spLocks noGrp="1"/>
          </p:cNvSpPr>
          <p:nvPr>
            <p:ph type="sldNum" sz="quarter" idx="5"/>
          </p:nvPr>
        </p:nvSpPr>
        <p:spPr/>
        <p:txBody>
          <a:bodyPr/>
          <a:lstStyle/>
          <a:p>
            <a:fld id="{2E03CD7A-F529-43FD-969D-0DE6EA07652D}" type="slidenum">
              <a:rPr lang="en-US" smtClean="0"/>
              <a:t>24</a:t>
            </a:fld>
            <a:endParaRPr lang="en-US"/>
          </a:p>
        </p:txBody>
      </p:sp>
    </p:spTree>
    <p:extLst>
      <p:ext uri="{BB962C8B-B14F-4D97-AF65-F5344CB8AC3E}">
        <p14:creationId xmlns:p14="http://schemas.microsoft.com/office/powerpoint/2010/main" val="2863214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-Matt:  goal is to increase levels of intensity and duration in aerobic exercise for capacity of cardiovascular development AND introduce strength training</a:t>
            </a:r>
          </a:p>
        </p:txBody>
      </p:sp>
      <p:sp>
        <p:nvSpPr>
          <p:cNvPr id="4" name="Slide Number Placeholder 3"/>
          <p:cNvSpPr>
            <a:spLocks noGrp="1"/>
          </p:cNvSpPr>
          <p:nvPr>
            <p:ph type="sldNum" sz="quarter" idx="5"/>
          </p:nvPr>
        </p:nvSpPr>
        <p:spPr/>
        <p:txBody>
          <a:bodyPr/>
          <a:lstStyle/>
          <a:p>
            <a:fld id="{2E03CD7A-F529-43FD-969D-0DE6EA07652D}" type="slidenum">
              <a:rPr lang="en-US" smtClean="0"/>
              <a:t>25</a:t>
            </a:fld>
            <a:endParaRPr lang="en-US"/>
          </a:p>
        </p:txBody>
      </p:sp>
    </p:spTree>
    <p:extLst>
      <p:ext uri="{BB962C8B-B14F-4D97-AF65-F5344CB8AC3E}">
        <p14:creationId xmlns:p14="http://schemas.microsoft.com/office/powerpoint/2010/main" val="1297485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- 2(matt) it takes a village-therefore team approach is needed for safe and effective return to sport</a:t>
            </a:r>
          </a:p>
          <a:p>
            <a:endParaRPr lang="en-US">
              <a:cs typeface="Calibri"/>
            </a:endParaRPr>
          </a:p>
          <a:p>
            <a:r>
              <a:rPr lang="en-US">
                <a:cs typeface="Calibri"/>
              </a:rPr>
              <a:t>-3 (matt) there is no one size fits all approach for athletes return to sport every athlete responses differently due to the contextual differences</a:t>
            </a:r>
          </a:p>
        </p:txBody>
      </p:sp>
      <p:sp>
        <p:nvSpPr>
          <p:cNvPr id="4" name="Slide Number Placeholder 3"/>
          <p:cNvSpPr>
            <a:spLocks noGrp="1"/>
          </p:cNvSpPr>
          <p:nvPr>
            <p:ph type="sldNum" sz="quarter" idx="5"/>
          </p:nvPr>
        </p:nvSpPr>
        <p:spPr/>
        <p:txBody>
          <a:bodyPr/>
          <a:lstStyle/>
          <a:p>
            <a:fld id="{2E03CD7A-F529-43FD-969D-0DE6EA07652D}" type="slidenum">
              <a:rPr lang="en-US" smtClean="0"/>
              <a:t>34</a:t>
            </a:fld>
            <a:endParaRPr lang="en-US"/>
          </a:p>
        </p:txBody>
      </p:sp>
    </p:spTree>
    <p:extLst>
      <p:ext uri="{BB962C8B-B14F-4D97-AF65-F5344CB8AC3E}">
        <p14:creationId xmlns:p14="http://schemas.microsoft.com/office/powerpoint/2010/main" val="316370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Vestibular (inner ear &gt; vestibulocochlear n &gt; cerebellum &gt; nuclei to brain stem)- type of concussion cause trouble w/ balance, motion, &amp; vision.  interpret motion, coordination, head/eye movements, steady or balance vision upon head movement. </a:t>
            </a:r>
          </a:p>
          <a:p>
            <a:endParaRPr lang="en-US">
              <a:cs typeface="Calibri"/>
            </a:endParaRPr>
          </a:p>
          <a:p>
            <a:r>
              <a:rPr lang="en-US">
                <a:cs typeface="Calibri"/>
              </a:rPr>
              <a:t>Ocular-motor (cerebellum &gt; vision)- trouble w/ visual tasks like-reading long passages, looking @ computer screen or cell phones, affect tandem eye movements (bringing eyes together or moving one's eyes to track motion)</a:t>
            </a:r>
          </a:p>
          <a:p>
            <a:endParaRPr lang="en-US">
              <a:cs typeface="Calibri"/>
            </a:endParaRPr>
          </a:p>
          <a:p>
            <a:r>
              <a:rPr lang="en-US">
                <a:cs typeface="Calibri"/>
              </a:rPr>
              <a:t>Cervical-stress or pressure on neck, spine, or spinal cord-could lead to headaches, slouching/carrying a bag could make worse</a:t>
            </a:r>
          </a:p>
          <a:p>
            <a:endParaRPr lang="en-US">
              <a:cs typeface="Calibri"/>
            </a:endParaRPr>
          </a:p>
          <a:p>
            <a:r>
              <a:rPr lang="en-US">
                <a:cs typeface="Calibri"/>
              </a:rPr>
              <a:t>Migraine (chemical activity in brain)- changes in your normal routine, such as sleeping or avoiding loud concerts or sporting events-HAs, nausea sensitivity to light or noise</a:t>
            </a:r>
          </a:p>
          <a:p>
            <a:endParaRPr lang="en-US">
              <a:cs typeface="Calibri"/>
            </a:endParaRPr>
          </a:p>
          <a:p>
            <a:r>
              <a:rPr lang="en-US">
                <a:cs typeface="Calibri"/>
              </a:rPr>
              <a:t>Anxiety-Mood-(neurotransmitters &gt; neuropeptides &gt; limbic system &gt; brain stem &gt; higher cortical brain areas-hard to turn off thoughts, causes excessive worry or concern</a:t>
            </a:r>
          </a:p>
          <a:p>
            <a:endParaRPr lang="en-US">
              <a:cs typeface="Calibri"/>
            </a:endParaRPr>
          </a:p>
          <a:p>
            <a:r>
              <a:rPr lang="en-US">
                <a:cs typeface="Calibri"/>
              </a:rPr>
              <a:t>Cognitive- trouble with prolonged or complex mental tasks, complex subject matters and long days-can increase fatigue as day goes on</a:t>
            </a:r>
          </a:p>
          <a:p>
            <a:r>
              <a:rPr lang="en-US">
                <a:cs typeface="Calibri"/>
              </a:rPr>
              <a:t>Cognitive issues include; decrease concentration, increase distractability, trouble learning/retaining new info, decreased ability to multi-task</a:t>
            </a:r>
          </a:p>
        </p:txBody>
      </p:sp>
      <p:sp>
        <p:nvSpPr>
          <p:cNvPr id="4" name="Slide Number Placeholder 3"/>
          <p:cNvSpPr>
            <a:spLocks noGrp="1"/>
          </p:cNvSpPr>
          <p:nvPr>
            <p:ph type="sldNum" sz="quarter" idx="5"/>
          </p:nvPr>
        </p:nvSpPr>
        <p:spPr/>
        <p:txBody>
          <a:bodyPr/>
          <a:lstStyle/>
          <a:p>
            <a:fld id="{2E03CD7A-F529-43FD-969D-0DE6EA07652D}" type="slidenum">
              <a:rPr lang="en-US" smtClean="0"/>
              <a:t>4</a:t>
            </a:fld>
            <a:endParaRPr lang="en-US"/>
          </a:p>
        </p:txBody>
      </p:sp>
    </p:spTree>
    <p:extLst>
      <p:ext uri="{BB962C8B-B14F-4D97-AF65-F5344CB8AC3E}">
        <p14:creationId xmlns:p14="http://schemas.microsoft.com/office/powerpoint/2010/main" val="196980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After events- athletes will be referred to the hospital to get a CT brain scan- released after being "cleared"-this terminology can confuse athletes bc they assume they are cleared from having a concussion-this is where EDUCATION is extremely important.  Ring side physicians can suggest they follow up with a medical provider upon their return-</a:t>
            </a:r>
          </a:p>
          <a:p>
            <a:r>
              <a:rPr lang="en-US">
                <a:cs typeface="Calibri"/>
              </a:rPr>
              <a:t>If an athelte is being referred due to KO we can assume they should follow up with a medical provider at home. </a:t>
            </a:r>
          </a:p>
        </p:txBody>
      </p:sp>
      <p:sp>
        <p:nvSpPr>
          <p:cNvPr id="4" name="Slide Number Placeholder 3"/>
          <p:cNvSpPr>
            <a:spLocks noGrp="1"/>
          </p:cNvSpPr>
          <p:nvPr>
            <p:ph type="sldNum" sz="quarter" idx="5"/>
          </p:nvPr>
        </p:nvSpPr>
        <p:spPr/>
        <p:txBody>
          <a:bodyPr/>
          <a:lstStyle/>
          <a:p>
            <a:fld id="{2E03CD7A-F529-43FD-969D-0DE6EA07652D}" type="slidenum">
              <a:rPr lang="en-US" smtClean="0"/>
              <a:t>7</a:t>
            </a:fld>
            <a:endParaRPr lang="en-US"/>
          </a:p>
        </p:txBody>
      </p:sp>
    </p:spTree>
    <p:extLst>
      <p:ext uri="{BB962C8B-B14F-4D97-AF65-F5344CB8AC3E}">
        <p14:creationId xmlns:p14="http://schemas.microsoft.com/office/powerpoint/2010/main" val="12867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Physicians drive "acute care"   and red flag phases- but the collaboration and hand offs are extremely important to keep an individualized approach to athlete health and recovery. </a:t>
            </a:r>
          </a:p>
          <a:p>
            <a:r>
              <a:rPr lang="en-US">
                <a:cs typeface="Calibri"/>
              </a:rPr>
              <a:t>This is the first phase in developing a framework for interdisciplinary care</a:t>
            </a:r>
          </a:p>
        </p:txBody>
      </p:sp>
      <p:sp>
        <p:nvSpPr>
          <p:cNvPr id="4" name="Slide Number Placeholder 3"/>
          <p:cNvSpPr>
            <a:spLocks noGrp="1"/>
          </p:cNvSpPr>
          <p:nvPr>
            <p:ph type="sldNum" sz="quarter" idx="5"/>
          </p:nvPr>
        </p:nvSpPr>
        <p:spPr/>
        <p:txBody>
          <a:bodyPr/>
          <a:lstStyle/>
          <a:p>
            <a:fld id="{2E03CD7A-F529-43FD-969D-0DE6EA07652D}" type="slidenum">
              <a:rPr lang="en-US" smtClean="0"/>
              <a:t>8</a:t>
            </a:fld>
            <a:endParaRPr lang="en-US"/>
          </a:p>
        </p:txBody>
      </p:sp>
    </p:spTree>
    <p:extLst>
      <p:ext uri="{BB962C8B-B14F-4D97-AF65-F5344CB8AC3E}">
        <p14:creationId xmlns:p14="http://schemas.microsoft.com/office/powerpoint/2010/main" val="158287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Important reason to do a thorough eval after incident- provide more patient-centered care that's individulared and interdisciplinary</a:t>
            </a:r>
          </a:p>
          <a:p>
            <a:endParaRPr lang="en-US">
              <a:cs typeface="Calibri"/>
            </a:endParaRPr>
          </a:p>
          <a:p>
            <a:endParaRPr lang="en-US">
              <a:cs typeface="Calibri"/>
            </a:endParaRPr>
          </a:p>
          <a:p>
            <a:r>
              <a:rPr lang="en-US">
                <a:cs typeface="Calibri"/>
              </a:rPr>
              <a:t>C3 Logix-ipad based application-assesses for neurocognitive ability in several domains</a:t>
            </a:r>
          </a:p>
          <a:p>
            <a:r>
              <a:rPr lang="en-US">
                <a:cs typeface="Calibri"/>
              </a:rPr>
              <a:t>1. symptomatology (same as SCAT 5)-graded symptom checklist</a:t>
            </a:r>
          </a:p>
          <a:p>
            <a:r>
              <a:rPr lang="en-US">
                <a:cs typeface="Calibri"/>
              </a:rPr>
              <a:t>2. reaction time</a:t>
            </a:r>
          </a:p>
          <a:p>
            <a:r>
              <a:rPr lang="en-US">
                <a:cs typeface="Calibri"/>
              </a:rPr>
              <a:t>3. working memory</a:t>
            </a:r>
          </a:p>
          <a:p>
            <a:r>
              <a:rPr lang="en-US">
                <a:cs typeface="Calibri"/>
              </a:rPr>
              <a:t>4. information processing</a:t>
            </a:r>
          </a:p>
          <a:p>
            <a:r>
              <a:rPr lang="en-US">
                <a:cs typeface="Calibri"/>
              </a:rPr>
              <a:t>5. neuromotor function</a:t>
            </a:r>
          </a:p>
          <a:p>
            <a:r>
              <a:rPr lang="en-US">
                <a:cs typeface="Calibri"/>
              </a:rPr>
              <a:t>6. balance-quantitative mapping of postural stabiltiy over 6 BESS stances</a:t>
            </a:r>
          </a:p>
          <a:p>
            <a:r>
              <a:rPr lang="en-US">
                <a:cs typeface="Calibri"/>
              </a:rPr>
              <a:t>7. visual acuity</a:t>
            </a:r>
          </a:p>
          <a:p>
            <a:r>
              <a:rPr lang="en-US">
                <a:cs typeface="Calibri"/>
              </a:rPr>
              <a:t>8. vestibular function</a:t>
            </a:r>
          </a:p>
          <a:p>
            <a:endParaRPr lang="en-US">
              <a:cs typeface="Calibri"/>
            </a:endParaRPr>
          </a:p>
          <a:p>
            <a:r>
              <a:rPr lang="en-US">
                <a:cs typeface="Calibri"/>
              </a:rPr>
              <a:t>VOMS-vestibular ocular motor screening-looks at the system in charge of integrating, balance, vision, and movement</a:t>
            </a:r>
          </a:p>
          <a:p>
            <a:r>
              <a:rPr lang="en-US">
                <a:cs typeface="Calibri"/>
              </a:rPr>
              <a:t>Need tape measure and metronome</a:t>
            </a:r>
          </a:p>
          <a:p>
            <a:r>
              <a:rPr lang="en-US">
                <a:cs typeface="Calibri"/>
              </a:rPr>
              <a:t>90% accurate in diagnosis of concussion-5 areas 1. smooth pursuit 2. rapid eye movement 3. near point convergence 4. balance vision reflex 5. visual motion sensitivity</a:t>
            </a:r>
          </a:p>
        </p:txBody>
      </p:sp>
      <p:sp>
        <p:nvSpPr>
          <p:cNvPr id="4" name="Slide Number Placeholder 3"/>
          <p:cNvSpPr>
            <a:spLocks noGrp="1"/>
          </p:cNvSpPr>
          <p:nvPr>
            <p:ph type="sldNum" sz="quarter" idx="5"/>
          </p:nvPr>
        </p:nvSpPr>
        <p:spPr/>
        <p:txBody>
          <a:bodyPr/>
          <a:lstStyle/>
          <a:p>
            <a:fld id="{2E03CD7A-F529-43FD-969D-0DE6EA07652D}" type="slidenum">
              <a:rPr lang="en-US" smtClean="0"/>
              <a:t>9</a:t>
            </a:fld>
            <a:endParaRPr lang="en-US"/>
          </a:p>
        </p:txBody>
      </p:sp>
    </p:spTree>
    <p:extLst>
      <p:ext uri="{BB962C8B-B14F-4D97-AF65-F5344CB8AC3E}">
        <p14:creationId xmlns:p14="http://schemas.microsoft.com/office/powerpoint/2010/main" val="2314663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Bertec</a:t>
            </a:r>
            <a:r>
              <a:rPr lang="en-US" dirty="0">
                <a:cs typeface="Calibri"/>
              </a:rPr>
              <a:t>- dynamic </a:t>
            </a:r>
            <a:r>
              <a:rPr lang="en-US" dirty="0" err="1">
                <a:cs typeface="Calibri"/>
              </a:rPr>
              <a:t>posturography</a:t>
            </a:r>
            <a:r>
              <a:rPr lang="en-US" dirty="0">
                <a:cs typeface="Calibri"/>
              </a:rPr>
              <a:t> and immersive virtual reality</a:t>
            </a:r>
          </a:p>
          <a:p>
            <a:r>
              <a:rPr lang="en-US" dirty="0">
                <a:cs typeface="Calibri"/>
              </a:rPr>
              <a:t>Func gait index- simple eval of balance and ability to perform several activities and can help monitor the status of patient's with </a:t>
            </a:r>
            <a:r>
              <a:rPr lang="en-US" dirty="0" err="1">
                <a:cs typeface="Calibri"/>
              </a:rPr>
              <a:t>vestib</a:t>
            </a:r>
            <a:r>
              <a:rPr lang="en-US" dirty="0">
                <a:cs typeface="Calibri"/>
              </a:rPr>
              <a:t> conditions</a:t>
            </a:r>
          </a:p>
          <a:p>
            <a:r>
              <a:rPr lang="en-US" dirty="0">
                <a:cs typeface="Calibri"/>
              </a:rPr>
              <a:t>Functional gait assessment-is a modification of the dynamic gait index-uses higher-level tasks to increase the applicability of the test to people with vestibular disorders- used to assess postural stability during walking and assesses an individual's ability to perform multiple motor tasks while walking</a:t>
            </a:r>
          </a:p>
          <a:p>
            <a:r>
              <a:rPr lang="en-US" dirty="0">
                <a:cs typeface="Calibri"/>
              </a:rPr>
              <a:t>Visual Vestibular Mismatch-feeling is a result of a conflict in  your brain where the visual info coming from your eyes does not match the vestibular info coming from your ears- "motion sickness feeling"-fix balance ex with eyes closed to desensitization visual stimulation</a:t>
            </a:r>
          </a:p>
          <a:p>
            <a:r>
              <a:rPr lang="en-US" dirty="0">
                <a:cs typeface="Calibri"/>
              </a:rPr>
              <a:t>-Ocular motor/Vision-do VOMS test</a:t>
            </a:r>
          </a:p>
          <a:p>
            <a:r>
              <a:rPr lang="en-US" dirty="0">
                <a:cs typeface="Calibri"/>
              </a:rPr>
              <a:t>Smooth pursuit-eye movement used when tracking objects- (eyes remain fixated on a moving object)</a:t>
            </a:r>
          </a:p>
          <a:p>
            <a:r>
              <a:rPr lang="en-US" dirty="0">
                <a:cs typeface="Calibri"/>
              </a:rPr>
              <a:t>Saccades-small rapid jerky movement of one eye </a:t>
            </a:r>
            <a:r>
              <a:rPr lang="en-US" dirty="0" err="1">
                <a:cs typeface="Calibri"/>
              </a:rPr>
              <a:t>esp</a:t>
            </a:r>
            <a:r>
              <a:rPr lang="en-US" dirty="0">
                <a:cs typeface="Calibri"/>
              </a:rPr>
              <a:t> as it jumps from fixation on one point to another (as in reading)</a:t>
            </a:r>
          </a:p>
          <a:p>
            <a:r>
              <a:rPr lang="en-US" dirty="0" err="1">
                <a:cs typeface="Calibri"/>
              </a:rPr>
              <a:t>Antisaccades</a:t>
            </a:r>
            <a:r>
              <a:rPr lang="en-US" dirty="0">
                <a:cs typeface="Calibri"/>
              </a:rPr>
              <a:t>—have you fixate on a central target, and when a new target comes up, we ask you to move your eyes in  a spot opposite to where the new target appeared (injury to frontal lobe</a:t>
            </a:r>
          </a:p>
          <a:p>
            <a:r>
              <a:rPr lang="en-US" dirty="0" err="1">
                <a:cs typeface="Calibri"/>
              </a:rPr>
              <a:t>Accomodation</a:t>
            </a:r>
            <a:r>
              <a:rPr lang="en-US" dirty="0">
                <a:cs typeface="Calibri"/>
              </a:rPr>
              <a:t>-strategies that support balance</a:t>
            </a:r>
          </a:p>
          <a:p>
            <a:r>
              <a:rPr lang="en-US" dirty="0">
                <a:cs typeface="Calibri"/>
              </a:rPr>
              <a:t>VOR-</a:t>
            </a:r>
            <a:r>
              <a:rPr lang="en-US" dirty="0" err="1">
                <a:cs typeface="Calibri"/>
              </a:rPr>
              <a:t>Vestibulo</a:t>
            </a:r>
            <a:r>
              <a:rPr lang="en-US" dirty="0">
                <a:cs typeface="Calibri"/>
              </a:rPr>
              <a:t>-ocular reflex-reflex acting to stabilize gaze during head movements with eye movement due to activation of the vestibular system-acts to stabilize images on the retina</a:t>
            </a:r>
          </a:p>
          <a:p>
            <a:r>
              <a:rPr lang="en-US" dirty="0">
                <a:cs typeface="Calibri"/>
              </a:rPr>
              <a:t>Visual Motion Sensitivity test-when busy roads, walking down supermarket aisles visually overwhelm due to sensory conflict </a:t>
            </a:r>
            <a:r>
              <a:rPr lang="en-US" dirty="0" err="1">
                <a:cs typeface="Calibri"/>
              </a:rPr>
              <a:t>btwn</a:t>
            </a:r>
            <a:r>
              <a:rPr lang="en-US" dirty="0">
                <a:cs typeface="Calibri"/>
              </a:rPr>
              <a:t> visual, vestibular and somatosensory systems caused by concussion</a:t>
            </a:r>
          </a:p>
          <a:p>
            <a:r>
              <a:rPr lang="en-US" dirty="0">
                <a:cs typeface="Calibri"/>
              </a:rPr>
              <a:t>Dynamic Visual Acuity Test-provided instrumented, objective, behavior assessment of </a:t>
            </a:r>
            <a:r>
              <a:rPr lang="en-US" dirty="0" err="1">
                <a:cs typeface="Calibri"/>
              </a:rPr>
              <a:t>vestibulo</a:t>
            </a:r>
            <a:r>
              <a:rPr lang="en-US" dirty="0">
                <a:cs typeface="Calibri"/>
              </a:rPr>
              <a:t>-ocular reflex function in response to rotational or functional head movement stimuli-DVAT assesses visual acuity during </a:t>
            </a:r>
            <a:r>
              <a:rPr lang="en-US" dirty="0" err="1">
                <a:cs typeface="Calibri"/>
              </a:rPr>
              <a:t>hea</a:t>
            </a:r>
            <a:r>
              <a:rPr lang="en-US" dirty="0">
                <a:cs typeface="Calibri"/>
              </a:rPr>
              <a:t> </a:t>
            </a:r>
            <a:r>
              <a:rPr lang="en-US" dirty="0" err="1">
                <a:cs typeface="Calibri"/>
              </a:rPr>
              <a:t>dmovement</a:t>
            </a:r>
            <a:r>
              <a:rPr lang="en-US" dirty="0">
                <a:cs typeface="Calibri"/>
              </a:rPr>
              <a:t> relative to baseline static visual acuity</a:t>
            </a:r>
          </a:p>
          <a:p>
            <a:endParaRPr lang="en-US" dirty="0">
              <a:cs typeface="Calibri"/>
            </a:endParaRPr>
          </a:p>
          <a:p>
            <a:r>
              <a:rPr lang="en-US" dirty="0">
                <a:cs typeface="Calibri"/>
              </a:rPr>
              <a:t>Audiology-</a:t>
            </a:r>
          </a:p>
          <a:p>
            <a:r>
              <a:rPr lang="en-US" dirty="0" err="1">
                <a:cs typeface="Calibri"/>
              </a:rPr>
              <a:t>Videonystagmography</a:t>
            </a:r>
            <a:r>
              <a:rPr lang="en-US" dirty="0">
                <a:cs typeface="Calibri"/>
              </a:rPr>
              <a:t> test that measures a type of involuntary eye movement called nystagmus. Happens when the brain gets conflicting messages from your </a:t>
            </a:r>
            <a:r>
              <a:rPr lang="en-US" dirty="0" err="1">
                <a:cs typeface="Calibri"/>
              </a:rPr>
              <a:t>eys</a:t>
            </a:r>
            <a:r>
              <a:rPr lang="en-US" dirty="0">
                <a:cs typeface="Calibri"/>
              </a:rPr>
              <a:t> and the balance system in the inner ear-" cause dizziness"</a:t>
            </a:r>
          </a:p>
          <a:p>
            <a:r>
              <a:rPr lang="en-US" dirty="0">
                <a:cs typeface="Calibri"/>
              </a:rPr>
              <a:t>You can get nystagmus when you move your head a certain way or look at some types of different patterns- if you get it when you don't move your head and it lasts it can be a disorder of the vestibular system. </a:t>
            </a:r>
          </a:p>
          <a:p>
            <a:r>
              <a:rPr lang="en-US" dirty="0">
                <a:cs typeface="Calibri"/>
              </a:rPr>
              <a:t>-ocular mobility-audiologists will look for slowness or inaccuracies in your ability to follow visual targets-indicative of a central or neurological problem or problem in pathway connecting vestibular system to the brain</a:t>
            </a:r>
          </a:p>
          <a:p>
            <a:r>
              <a:rPr lang="en-US" dirty="0">
                <a:cs typeface="Calibri"/>
              </a:rPr>
              <a:t>-optokinetic nystagmus-view a large continuously moving visual image to see if your eyes can track the movements-indicative central or neurological problem or problem w/pathway connecting vestibular system to brain</a:t>
            </a:r>
          </a:p>
          <a:p>
            <a:r>
              <a:rPr lang="en-US" dirty="0">
                <a:cs typeface="Calibri"/>
              </a:rPr>
              <a:t>-positional nystagmus-move head and body in various positions to make sure that there are no inappropriate eye movements (nystagmus) when your head is in different positions-looking inner ear system and the condition of your endolymph fluid in your semicircular canals (verifying small calcium carbonate particles called otoconia are not suspended in fluid and causing disturbances</a:t>
            </a:r>
          </a:p>
          <a:p>
            <a:r>
              <a:rPr lang="en-US" dirty="0">
                <a:cs typeface="Calibri"/>
              </a:rPr>
              <a:t>-caloric testing-stimulate both inner ears (one at a time) with warm and cold air-they will monitor movements of eyes using goggles to make sure that both of your ears can sense stimulation-confirms vestibular system is working can decipher </a:t>
            </a:r>
            <a:r>
              <a:rPr lang="en-US" dirty="0" err="1">
                <a:cs typeface="Calibri"/>
              </a:rPr>
              <a:t>btwn</a:t>
            </a:r>
            <a:r>
              <a:rPr lang="en-US" dirty="0">
                <a:cs typeface="Calibri"/>
              </a:rPr>
              <a:t> unilateral and bilateral loss</a:t>
            </a:r>
          </a:p>
          <a:p>
            <a:r>
              <a:rPr lang="en-US" dirty="0">
                <a:cs typeface="Calibri"/>
              </a:rPr>
              <a:t>Frequency following Responses-tendency for our mind and body to be affected and synchronized by an external source-sounds and rhythms-</a:t>
            </a:r>
          </a:p>
          <a:p>
            <a:endParaRPr lang="en-US" dirty="0">
              <a:cs typeface="Calibri"/>
            </a:endParaRPr>
          </a:p>
          <a:p>
            <a:r>
              <a:rPr lang="en-US" dirty="0">
                <a:cs typeface="Calibri"/>
              </a:rPr>
              <a:t>Vision</a:t>
            </a:r>
          </a:p>
          <a:p>
            <a:r>
              <a:rPr lang="en-US" dirty="0">
                <a:cs typeface="Calibri"/>
              </a:rPr>
              <a:t>King Devick-baseline measure and concussion sideline screening assessment test of rapid number naming that requires eye movements, language function and attention in athletes (86% sensitivity, 90% specificity for detecting concussion) 2 minute rapid number naming assessment in which an individual quickly reads aloud single digit numbers and evaluates impairments of eye movements, attention, and language function</a:t>
            </a:r>
          </a:p>
          <a:p>
            <a:r>
              <a:rPr lang="en-US" dirty="0">
                <a:cs typeface="Calibri"/>
              </a:rPr>
              <a:t>Visual field testing-measures how far the eye sees in any direction </a:t>
            </a:r>
            <a:r>
              <a:rPr lang="en-US" dirty="0" err="1">
                <a:cs typeface="Calibri"/>
              </a:rPr>
              <a:t>whithout</a:t>
            </a:r>
            <a:r>
              <a:rPr lang="en-US" dirty="0">
                <a:cs typeface="Calibri"/>
              </a:rPr>
              <a:t> moving and how sensitive the vision is in different parts of the visual fields (visual part of the nervous system-retina, optic nerve, and brain </a:t>
            </a:r>
          </a:p>
          <a:p>
            <a:r>
              <a:rPr lang="en-US" dirty="0">
                <a:cs typeface="Calibri"/>
              </a:rPr>
              <a:t>Gaze holding-evaluate the presence of nystagmus in the absence of a vestibular stimulation-instructed to look straight </a:t>
            </a:r>
            <a:r>
              <a:rPr lang="en-US" dirty="0" err="1">
                <a:cs typeface="Calibri"/>
              </a:rPr>
              <a:t>aheas</a:t>
            </a:r>
            <a:r>
              <a:rPr lang="en-US" dirty="0">
                <a:cs typeface="Calibri"/>
              </a:rPr>
              <a:t> and fixate on a target 30 degrees to R, L, Up, down-fixation is maintained for 30 sec</a:t>
            </a:r>
          </a:p>
          <a:p>
            <a:r>
              <a:rPr lang="en-US" dirty="0">
                <a:cs typeface="Calibri"/>
              </a:rPr>
              <a:t>Brock strings-designed to test and treat visual perception problems.  Important </a:t>
            </a:r>
            <a:r>
              <a:rPr lang="en-US" dirty="0" err="1">
                <a:cs typeface="Calibri"/>
              </a:rPr>
              <a:t>bc</a:t>
            </a:r>
            <a:r>
              <a:rPr lang="en-US" dirty="0">
                <a:cs typeface="Calibri"/>
              </a:rPr>
              <a:t> these problems can contribute to headaches, blurry vision, balance problems and more-looks at convergence and suppression</a:t>
            </a:r>
          </a:p>
          <a:p>
            <a:r>
              <a:rPr lang="en-US" dirty="0">
                <a:cs typeface="Calibri"/>
              </a:rPr>
              <a:t>Convergence-</a:t>
            </a:r>
            <a:r>
              <a:rPr lang="en-US" dirty="0" err="1">
                <a:cs typeface="Calibri"/>
              </a:rPr>
              <a:t>simulataneuously</a:t>
            </a:r>
            <a:r>
              <a:rPr lang="en-US" dirty="0">
                <a:cs typeface="Calibri"/>
              </a:rPr>
              <a:t> inward movement of both eyes toward each other-mediated medial rectus muscle-innervated by cranial nerve III</a:t>
            </a:r>
          </a:p>
          <a:p>
            <a:r>
              <a:rPr lang="en-US" dirty="0">
                <a:cs typeface="Calibri"/>
              </a:rPr>
              <a:t>Depth perception-visual ability to perceive the world in 3D</a:t>
            </a:r>
          </a:p>
          <a:p>
            <a:r>
              <a:rPr lang="en-US" dirty="0">
                <a:cs typeface="Calibri"/>
              </a:rPr>
              <a:t>Vision recognition memory-recognize patterns</a:t>
            </a:r>
          </a:p>
          <a:p>
            <a:r>
              <a:rPr lang="en-US" dirty="0">
                <a:cs typeface="Calibri"/>
              </a:rPr>
              <a:t>Visual reaction time-if brain can quickly process visual info or not</a:t>
            </a:r>
          </a:p>
          <a:p>
            <a:r>
              <a:rPr lang="en-US" dirty="0">
                <a:cs typeface="Calibri"/>
              </a:rPr>
              <a:t>Stroop test-measure of working memory and attention-when colors and words are conflicting, the brain must work hard to filter out competing signals (</a:t>
            </a:r>
            <a:r>
              <a:rPr lang="en-US" dirty="0" err="1">
                <a:cs typeface="Calibri"/>
              </a:rPr>
              <a:t>I.e</a:t>
            </a:r>
            <a:r>
              <a:rPr lang="en-US" dirty="0">
                <a:cs typeface="Calibri"/>
              </a:rPr>
              <a:t>  reading is an automatic task that the brain needs to actively inhibit it and direct its attention instead to saying the color of the letters, this resulting delay is called the Stroop effect </a:t>
            </a:r>
          </a:p>
          <a:p>
            <a:endParaRPr lang="en-US" dirty="0">
              <a:cs typeface="Calibri"/>
            </a:endParaRPr>
          </a:p>
          <a:p>
            <a:r>
              <a:rPr lang="en-US" dirty="0">
                <a:cs typeface="Calibri"/>
              </a:rPr>
              <a:t>Cognitive</a:t>
            </a:r>
          </a:p>
          <a:p>
            <a:r>
              <a:rPr lang="en-US" dirty="0">
                <a:cs typeface="Calibri"/>
              </a:rPr>
              <a:t>Working memory-cognitive system with a limited capacity that is responsible for temporarily holding information available for processing</a:t>
            </a:r>
          </a:p>
          <a:p>
            <a:r>
              <a:rPr lang="en-US" dirty="0">
                <a:cs typeface="Calibri"/>
              </a:rPr>
              <a:t>Memory retrieval-recovery of stored information</a:t>
            </a:r>
          </a:p>
          <a:p>
            <a:r>
              <a:rPr lang="en-US" dirty="0">
                <a:cs typeface="Calibri"/>
              </a:rPr>
              <a:t>Visual spatial capacity-to understand and idealize visual symbolizations and spatial associations in learning</a:t>
            </a:r>
          </a:p>
          <a:p>
            <a:r>
              <a:rPr lang="en-US" dirty="0">
                <a:cs typeface="Calibri"/>
              </a:rPr>
              <a:t>Information processing speed-the amount of time it takes to perceive information</a:t>
            </a:r>
          </a:p>
          <a:p>
            <a:r>
              <a:rPr lang="en-US" dirty="0">
                <a:cs typeface="Calibri"/>
              </a:rPr>
              <a:t>Short term memory-memory process that deals with the storage, retrieval and modification of information received in mind in an active, readily available state for a short period of time</a:t>
            </a:r>
          </a:p>
          <a:p>
            <a:r>
              <a:rPr lang="en-US" dirty="0">
                <a:cs typeface="Calibri"/>
              </a:rPr>
              <a:t>attention</a:t>
            </a:r>
          </a:p>
          <a:p>
            <a:endParaRPr lang="en-US">
              <a:cs typeface="Calibri"/>
            </a:endParaRPr>
          </a:p>
        </p:txBody>
      </p:sp>
      <p:sp>
        <p:nvSpPr>
          <p:cNvPr id="4" name="Slide Number Placeholder 3"/>
          <p:cNvSpPr>
            <a:spLocks noGrp="1"/>
          </p:cNvSpPr>
          <p:nvPr>
            <p:ph type="sldNum" sz="quarter" idx="5"/>
          </p:nvPr>
        </p:nvSpPr>
        <p:spPr/>
        <p:txBody>
          <a:bodyPr/>
          <a:lstStyle/>
          <a:p>
            <a:fld id="{2E03CD7A-F529-43FD-969D-0DE6EA07652D}" type="slidenum">
              <a:rPr lang="en-US" smtClean="0"/>
              <a:t>10</a:t>
            </a:fld>
            <a:endParaRPr lang="en-US"/>
          </a:p>
        </p:txBody>
      </p:sp>
    </p:spTree>
    <p:extLst>
      <p:ext uri="{BB962C8B-B14F-4D97-AF65-F5344CB8AC3E}">
        <p14:creationId xmlns:p14="http://schemas.microsoft.com/office/powerpoint/2010/main" val="142871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a:t>
            </a:r>
            <a:r>
              <a:rPr lang="en-US" err="1">
                <a:cs typeface="Calibri"/>
              </a:rPr>
              <a:t>Senaptec</a:t>
            </a:r>
            <a:r>
              <a:rPr lang="en-US">
                <a:cs typeface="Calibri"/>
              </a:rPr>
              <a:t> sensory station is a tool that we use for performance testing, but offers an evaluation that can be used a baseline to help with concussion return to sport</a:t>
            </a:r>
          </a:p>
          <a:p>
            <a:r>
              <a:rPr lang="en-US">
                <a:cs typeface="Calibri"/>
              </a:rPr>
              <a:t>-The evaluation has 10 visual and motor skills tests, takes about 20 minutes</a:t>
            </a:r>
          </a:p>
          <a:p>
            <a:r>
              <a:rPr lang="en-US">
                <a:cs typeface="Calibri"/>
              </a:rPr>
              <a:t>-After giving the report we analyze the data to customize an improvement program for the athlete, the real value comes in vestibular training drills such as dynamic vision, perception training and near far shift</a:t>
            </a:r>
          </a:p>
        </p:txBody>
      </p:sp>
      <p:sp>
        <p:nvSpPr>
          <p:cNvPr id="4" name="Slide Number Placeholder 3"/>
          <p:cNvSpPr>
            <a:spLocks noGrp="1"/>
          </p:cNvSpPr>
          <p:nvPr>
            <p:ph type="sldNum" sz="quarter" idx="5"/>
          </p:nvPr>
        </p:nvSpPr>
        <p:spPr/>
        <p:txBody>
          <a:bodyPr/>
          <a:lstStyle/>
          <a:p>
            <a:fld id="{2E03CD7A-F529-43FD-969D-0DE6EA07652D}" type="slidenum">
              <a:rPr lang="en-US" smtClean="0"/>
              <a:t>11</a:t>
            </a:fld>
            <a:endParaRPr lang="en-US"/>
          </a:p>
        </p:txBody>
      </p:sp>
    </p:spTree>
    <p:extLst>
      <p:ext uri="{BB962C8B-B14F-4D97-AF65-F5344CB8AC3E}">
        <p14:creationId xmlns:p14="http://schemas.microsoft.com/office/powerpoint/2010/main" val="698961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Esp impotant with this population due to the after event celebrations</a:t>
            </a:r>
          </a:p>
        </p:txBody>
      </p:sp>
      <p:sp>
        <p:nvSpPr>
          <p:cNvPr id="4" name="Slide Number Placeholder 3"/>
          <p:cNvSpPr>
            <a:spLocks noGrp="1"/>
          </p:cNvSpPr>
          <p:nvPr>
            <p:ph type="sldNum" sz="quarter" idx="5"/>
          </p:nvPr>
        </p:nvSpPr>
        <p:spPr/>
        <p:txBody>
          <a:bodyPr/>
          <a:lstStyle/>
          <a:p>
            <a:fld id="{2E03CD7A-F529-43FD-969D-0DE6EA07652D}" type="slidenum">
              <a:rPr lang="en-US" smtClean="0"/>
              <a:t>14</a:t>
            </a:fld>
            <a:endParaRPr lang="en-US"/>
          </a:p>
        </p:txBody>
      </p:sp>
    </p:spTree>
    <p:extLst>
      <p:ext uri="{BB962C8B-B14F-4D97-AF65-F5344CB8AC3E}">
        <p14:creationId xmlns:p14="http://schemas.microsoft.com/office/powerpoint/2010/main" val="386933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Gaze stabilization Exercises</a:t>
            </a:r>
            <a:r>
              <a:rPr lang="en-US"/>
              <a:t> - These are exercises aimed at improving vision while the head is moving, generally while viewing an earth stationary object.</a:t>
            </a:r>
            <a:endParaRPr lang="en-US" dirty="0"/>
          </a:p>
          <a:p>
            <a:r>
              <a:rPr lang="en-US" b="1"/>
              <a:t>Habituation Exercises - </a:t>
            </a:r>
            <a:r>
              <a:rPr lang="en-US"/>
              <a:t>The goal of habituation exercise is to reduce the dizziness through repeated exposure to specific movements or visual stimuli that provokes patients’ dizziness. These exercises are designed to mildly, or at the most, moderately provoke the patients’ symptoms of dizziness. Over time, with good compliance and perseverance, the dizziness intensity can reduce due to the brain learning to ignore the abnormal signal.</a:t>
            </a:r>
            <a:endParaRPr lang="en-US" dirty="0"/>
          </a:p>
          <a:p>
            <a:r>
              <a:rPr lang="en-US" b="1"/>
              <a:t>Bertec Posturography – connected to BVA system – </a:t>
            </a:r>
            <a:r>
              <a:rPr lang="en-US"/>
              <a:t>Bartec Vision Advantage (BVA) is a software based system that evaluates vision problem resulting from head movements that can cause or complicate balance performance. </a:t>
            </a:r>
            <a:endParaRPr lang="en-US" dirty="0"/>
          </a:p>
          <a:p>
            <a:r>
              <a:rPr lang="en-US" b="1"/>
              <a:t>BESS – </a:t>
            </a:r>
            <a:r>
              <a:rPr lang="en-US"/>
              <a:t>an outcome measure of postural stability, more commonly used in patients with a TBI/Concussion</a:t>
            </a:r>
            <a:endParaRPr lang="en-US" dirty="0"/>
          </a:p>
          <a:p>
            <a:r>
              <a:rPr lang="en-US" b="1"/>
              <a:t>Colored Lenses – </a:t>
            </a:r>
            <a:r>
              <a:rPr lang="en-US"/>
              <a:t>Shown to reduce visual discomfort in TBI/concussion cases</a:t>
            </a:r>
            <a:endParaRPr lang="en-US" dirty="0"/>
          </a:p>
          <a:p>
            <a:r>
              <a:rPr lang="en-US" b="1"/>
              <a:t>Number Cross Test - </a:t>
            </a:r>
            <a:endParaRPr lang="en-US" dirty="0"/>
          </a:p>
          <a:p>
            <a:endParaRPr lang="en-US" dirty="0"/>
          </a:p>
          <a:p>
            <a:r>
              <a:rPr lang="en-US" b="1"/>
              <a:t>Vision</a:t>
            </a:r>
            <a:r>
              <a:rPr lang="en-US"/>
              <a:t> </a:t>
            </a:r>
          </a:p>
          <a:p>
            <a:r>
              <a:rPr lang="en-US"/>
              <a:t>Pegboard exercise – Improves fine motor control and strengthens visual perception skills. </a:t>
            </a:r>
          </a:p>
          <a:p>
            <a:r>
              <a:rPr lang="en-US"/>
              <a:t>Brock String – Helps the patient learn to see with both eyes simultaneously while working on convergence insufficiencies. </a:t>
            </a:r>
          </a:p>
          <a:p>
            <a:r>
              <a:rPr lang="en-US"/>
              <a:t>King devick test – Based on measurement of speed of rapid number naming to capture impairment of eye movements, attention, language, and other correlates of suboptimal brain function </a:t>
            </a:r>
          </a:p>
          <a:p>
            <a:r>
              <a:rPr lang="en-US"/>
              <a:t>  </a:t>
            </a:r>
          </a:p>
          <a:p>
            <a:r>
              <a:rPr lang="en-US"/>
              <a:t>  </a:t>
            </a:r>
          </a:p>
          <a:p>
            <a:r>
              <a:rPr lang="en-US" b="1"/>
              <a:t>Cognitive</a:t>
            </a:r>
            <a:r>
              <a:rPr lang="en-US"/>
              <a:t> </a:t>
            </a:r>
          </a:p>
          <a:p>
            <a:r>
              <a:rPr lang="en-US"/>
              <a:t>Brain game apps – There is currently little strong evidence that these work but they have the potential to improve problem solving and critical thinking. </a:t>
            </a:r>
          </a:p>
          <a:p>
            <a:r>
              <a:rPr lang="en-US"/>
              <a:t>Virtual reality training – Makes it possible for the athletes to train in “real” conditions while collecting data to optimize technique. Can allow the athlete to get unlimited reps in the most realistic conditions besides the match to be prepared. </a:t>
            </a:r>
          </a:p>
          <a:p>
            <a:r>
              <a:rPr lang="en-US"/>
              <a:t>  </a:t>
            </a:r>
          </a:p>
          <a:p>
            <a:r>
              <a:rPr lang="en-US" b="1"/>
              <a:t>Cervical</a:t>
            </a:r>
            <a:r>
              <a:rPr lang="en-US"/>
              <a:t> </a:t>
            </a:r>
          </a:p>
          <a:p>
            <a:r>
              <a:rPr lang="en-US"/>
              <a:t>Laser target training – Allows for visual feedback during motor control training, thus improving accuracy and athletic performance. </a:t>
            </a:r>
          </a:p>
          <a:p>
            <a:r>
              <a:rPr lang="en-US" b="1"/>
              <a:t> </a:t>
            </a:r>
            <a:r>
              <a:rPr lang="en-US"/>
              <a:t> </a:t>
            </a:r>
          </a:p>
          <a:p>
            <a:r>
              <a:rPr lang="en-US" b="1"/>
              <a:t>Ocular Motor</a:t>
            </a:r>
            <a:r>
              <a:rPr lang="en-US"/>
              <a:t> </a:t>
            </a:r>
          </a:p>
          <a:p>
            <a:r>
              <a:rPr lang="en-US"/>
              <a:t>?Mannequin Projections –….Maybe you project an image of your opponent to get used to his body shape and size? </a:t>
            </a:r>
          </a:p>
          <a:p>
            <a:r>
              <a:rPr lang="en-US"/>
              <a:t>  </a:t>
            </a:r>
          </a:p>
          <a:p>
            <a:r>
              <a:rPr lang="en-US"/>
              <a:t>Visual Spatial Midline – After a concussion you can have a visual spatial midline shift causing you to feel like your body center of balance is off. Ocular motor training utilizing mirrors/midline can recenter the shift. </a:t>
            </a:r>
          </a:p>
          <a:p>
            <a:r>
              <a:rPr lang="en-US"/>
              <a:t>  </a:t>
            </a:r>
          </a:p>
          <a:p>
            <a:r>
              <a:rPr lang="en-US"/>
              <a:t>Letter cancellation – The letter-cancellation task targeted the sustained attention. The average time taken (in seconds) to cancel the two target letters and the average number of errors committed were calculated for each week. </a:t>
            </a:r>
          </a:p>
          <a:p>
            <a:r>
              <a:rPr lang="en-US"/>
              <a:t>single letter cancellation test allows the therapist to evaluate the presence and severity of visual scanning deficits, and is used to evaluate unilateral spatial neglect  </a:t>
            </a:r>
          </a:p>
          <a:p>
            <a:endParaRPr lang="en-US" dirty="0">
              <a:cs typeface="Calibri"/>
            </a:endParaRPr>
          </a:p>
        </p:txBody>
      </p:sp>
      <p:sp>
        <p:nvSpPr>
          <p:cNvPr id="4" name="Slide Number Placeholder 3"/>
          <p:cNvSpPr>
            <a:spLocks noGrp="1"/>
          </p:cNvSpPr>
          <p:nvPr>
            <p:ph type="sldNum" sz="quarter" idx="5"/>
          </p:nvPr>
        </p:nvSpPr>
        <p:spPr/>
        <p:txBody>
          <a:bodyPr/>
          <a:lstStyle/>
          <a:p>
            <a:fld id="{2E03CD7A-F529-43FD-969D-0DE6EA07652D}" type="slidenum">
              <a:rPr lang="en-US" smtClean="0"/>
              <a:t>15</a:t>
            </a:fld>
            <a:endParaRPr lang="en-US"/>
          </a:p>
        </p:txBody>
      </p:sp>
    </p:spTree>
    <p:extLst>
      <p:ext uri="{BB962C8B-B14F-4D97-AF65-F5344CB8AC3E}">
        <p14:creationId xmlns:p14="http://schemas.microsoft.com/office/powerpoint/2010/main" val="214702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79A422-5147-4C34-BBD9-0DB68F1FEA1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8BAB6-70BA-4989-B158-1C55DC4A20B0}" type="slidenum">
              <a:rPr lang="en-US" smtClean="0"/>
              <a:t>‹#›</a:t>
            </a:fld>
            <a:endParaRPr lang="en-US"/>
          </a:p>
        </p:txBody>
      </p:sp>
    </p:spTree>
    <p:extLst>
      <p:ext uri="{BB962C8B-B14F-4D97-AF65-F5344CB8AC3E}">
        <p14:creationId xmlns:p14="http://schemas.microsoft.com/office/powerpoint/2010/main" val="209288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79A422-5147-4C34-BBD9-0DB68F1FEA1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8BAB6-70BA-4989-B158-1C55DC4A20B0}" type="slidenum">
              <a:rPr lang="en-US" smtClean="0"/>
              <a:t>‹#›</a:t>
            </a:fld>
            <a:endParaRPr lang="en-US"/>
          </a:p>
        </p:txBody>
      </p:sp>
    </p:spTree>
    <p:extLst>
      <p:ext uri="{BB962C8B-B14F-4D97-AF65-F5344CB8AC3E}">
        <p14:creationId xmlns:p14="http://schemas.microsoft.com/office/powerpoint/2010/main" val="428625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79A422-5147-4C34-BBD9-0DB68F1FEA1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8BAB6-70BA-4989-B158-1C55DC4A20B0}" type="slidenum">
              <a:rPr lang="en-US" smtClean="0"/>
              <a:t>‹#›</a:t>
            </a:fld>
            <a:endParaRPr lang="en-US"/>
          </a:p>
        </p:txBody>
      </p:sp>
    </p:spTree>
    <p:extLst>
      <p:ext uri="{BB962C8B-B14F-4D97-AF65-F5344CB8AC3E}">
        <p14:creationId xmlns:p14="http://schemas.microsoft.com/office/powerpoint/2010/main" val="2800968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9B56BB6-63EB-4F82-9E33-81DDE549E833}"/>
              </a:ext>
            </a:extLst>
          </p:cNvPr>
          <p:cNvPicPr>
            <a:picLocks noChangeAspect="1"/>
          </p:cNvPicPr>
          <p:nvPr userDrawn="1"/>
        </p:nvPicPr>
        <p:blipFill rotWithShape="1">
          <a:blip r:embed="rId2"/>
          <a:srcRect l="4288" r="4288" b="4508"/>
          <a:stretch/>
        </p:blipFill>
        <p:spPr>
          <a:xfrm>
            <a:off x="-1" y="1159329"/>
            <a:ext cx="12192001" cy="5698671"/>
          </a:xfrm>
          <a:prstGeom prst="rect">
            <a:avLst/>
          </a:prstGeom>
        </p:spPr>
      </p:pic>
      <p:sp>
        <p:nvSpPr>
          <p:cNvPr id="11" name="Rectangle 10">
            <a:extLst>
              <a:ext uri="{FF2B5EF4-FFF2-40B4-BE49-F238E27FC236}">
                <a16:creationId xmlns:a16="http://schemas.microsoft.com/office/drawing/2014/main" id="{06F099BF-A466-49C2-925D-5BB01BF679CB}"/>
              </a:ext>
            </a:extLst>
          </p:cNvPr>
          <p:cNvSpPr/>
          <p:nvPr userDrawn="1"/>
        </p:nvSpPr>
        <p:spPr>
          <a:xfrm>
            <a:off x="0" y="-23570"/>
            <a:ext cx="12192000" cy="1182899"/>
          </a:xfrm>
          <a:prstGeom prst="rect">
            <a:avLst/>
          </a:prstGeom>
          <a:solidFill>
            <a:srgbClr val="1313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3" name="Picture 12">
            <a:extLst>
              <a:ext uri="{FF2B5EF4-FFF2-40B4-BE49-F238E27FC236}">
                <a16:creationId xmlns:a16="http://schemas.microsoft.com/office/drawing/2014/main" id="{8C330725-F417-4A7C-B6AC-40B9672C71B6}"/>
              </a:ext>
            </a:extLst>
          </p:cNvPr>
          <p:cNvPicPr>
            <a:picLocks noChangeAspect="1"/>
          </p:cNvPicPr>
          <p:nvPr userDrawn="1"/>
        </p:nvPicPr>
        <p:blipFill>
          <a:blip r:embed="rId3"/>
          <a:stretch>
            <a:fillRect/>
          </a:stretch>
        </p:blipFill>
        <p:spPr>
          <a:xfrm>
            <a:off x="4454297" y="-21975"/>
            <a:ext cx="3457575" cy="1171575"/>
          </a:xfrm>
          <a:prstGeom prst="rect">
            <a:avLst/>
          </a:prstGeom>
        </p:spPr>
      </p:pic>
    </p:spTree>
    <p:extLst>
      <p:ext uri="{BB962C8B-B14F-4D97-AF65-F5344CB8AC3E}">
        <p14:creationId xmlns:p14="http://schemas.microsoft.com/office/powerpoint/2010/main" val="143875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79A422-5147-4C34-BBD9-0DB68F1FEA1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8BAB6-70BA-4989-B158-1C55DC4A20B0}" type="slidenum">
              <a:rPr lang="en-US" smtClean="0"/>
              <a:t>‹#›</a:t>
            </a:fld>
            <a:endParaRPr lang="en-US"/>
          </a:p>
        </p:txBody>
      </p:sp>
    </p:spTree>
    <p:extLst>
      <p:ext uri="{BB962C8B-B14F-4D97-AF65-F5344CB8AC3E}">
        <p14:creationId xmlns:p14="http://schemas.microsoft.com/office/powerpoint/2010/main" val="260742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79A422-5147-4C34-BBD9-0DB68F1FEA1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8BAB6-70BA-4989-B158-1C55DC4A20B0}" type="slidenum">
              <a:rPr lang="en-US" smtClean="0"/>
              <a:t>‹#›</a:t>
            </a:fld>
            <a:endParaRPr lang="en-US"/>
          </a:p>
        </p:txBody>
      </p:sp>
    </p:spTree>
    <p:extLst>
      <p:ext uri="{BB962C8B-B14F-4D97-AF65-F5344CB8AC3E}">
        <p14:creationId xmlns:p14="http://schemas.microsoft.com/office/powerpoint/2010/main" val="382241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79A422-5147-4C34-BBD9-0DB68F1FEA1D}"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8BAB6-70BA-4989-B158-1C55DC4A20B0}" type="slidenum">
              <a:rPr lang="en-US" smtClean="0"/>
              <a:t>‹#›</a:t>
            </a:fld>
            <a:endParaRPr lang="en-US"/>
          </a:p>
        </p:txBody>
      </p:sp>
    </p:spTree>
    <p:extLst>
      <p:ext uri="{BB962C8B-B14F-4D97-AF65-F5344CB8AC3E}">
        <p14:creationId xmlns:p14="http://schemas.microsoft.com/office/powerpoint/2010/main" val="205429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79A422-5147-4C34-BBD9-0DB68F1FEA1D}"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78BAB6-70BA-4989-B158-1C55DC4A20B0}" type="slidenum">
              <a:rPr lang="en-US" smtClean="0"/>
              <a:t>‹#›</a:t>
            </a:fld>
            <a:endParaRPr lang="en-US"/>
          </a:p>
        </p:txBody>
      </p:sp>
    </p:spTree>
    <p:extLst>
      <p:ext uri="{BB962C8B-B14F-4D97-AF65-F5344CB8AC3E}">
        <p14:creationId xmlns:p14="http://schemas.microsoft.com/office/powerpoint/2010/main" val="104661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79A422-5147-4C34-BBD9-0DB68F1FEA1D}"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8BAB6-70BA-4989-B158-1C55DC4A20B0}" type="slidenum">
              <a:rPr lang="en-US" smtClean="0"/>
              <a:t>‹#›</a:t>
            </a:fld>
            <a:endParaRPr lang="en-US"/>
          </a:p>
        </p:txBody>
      </p:sp>
    </p:spTree>
    <p:extLst>
      <p:ext uri="{BB962C8B-B14F-4D97-AF65-F5344CB8AC3E}">
        <p14:creationId xmlns:p14="http://schemas.microsoft.com/office/powerpoint/2010/main" val="137618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9A422-5147-4C34-BBD9-0DB68F1FEA1D}"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78BAB6-70BA-4989-B158-1C55DC4A20B0}" type="slidenum">
              <a:rPr lang="en-US" smtClean="0"/>
              <a:t>‹#›</a:t>
            </a:fld>
            <a:endParaRPr lang="en-US"/>
          </a:p>
        </p:txBody>
      </p:sp>
    </p:spTree>
    <p:extLst>
      <p:ext uri="{BB962C8B-B14F-4D97-AF65-F5344CB8AC3E}">
        <p14:creationId xmlns:p14="http://schemas.microsoft.com/office/powerpoint/2010/main" val="381918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79A422-5147-4C34-BBD9-0DB68F1FEA1D}"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8BAB6-70BA-4989-B158-1C55DC4A20B0}" type="slidenum">
              <a:rPr lang="en-US" smtClean="0"/>
              <a:t>‹#›</a:t>
            </a:fld>
            <a:endParaRPr lang="en-US"/>
          </a:p>
        </p:txBody>
      </p:sp>
    </p:spTree>
    <p:extLst>
      <p:ext uri="{BB962C8B-B14F-4D97-AF65-F5344CB8AC3E}">
        <p14:creationId xmlns:p14="http://schemas.microsoft.com/office/powerpoint/2010/main" val="230728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79A422-5147-4C34-BBD9-0DB68F1FEA1D}"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8BAB6-70BA-4989-B158-1C55DC4A20B0}" type="slidenum">
              <a:rPr lang="en-US" smtClean="0"/>
              <a:t>‹#›</a:t>
            </a:fld>
            <a:endParaRPr lang="en-US"/>
          </a:p>
        </p:txBody>
      </p:sp>
    </p:spTree>
    <p:extLst>
      <p:ext uri="{BB962C8B-B14F-4D97-AF65-F5344CB8AC3E}">
        <p14:creationId xmlns:p14="http://schemas.microsoft.com/office/powerpoint/2010/main" val="340131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9A422-5147-4C34-BBD9-0DB68F1FEA1D}" type="datetimeFigureOut">
              <a:rPr lang="en-US" smtClean="0"/>
              <a:t>9/14/2021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8BAB6-70BA-4989-B158-1C55DC4A20B0}" type="slidenum">
              <a:rPr lang="en-US" smtClean="0"/>
              <a:t>‹#›</a:t>
            </a:fld>
            <a:endParaRPr lang="en-US"/>
          </a:p>
        </p:txBody>
      </p:sp>
    </p:spTree>
    <p:extLst>
      <p:ext uri="{BB962C8B-B14F-4D97-AF65-F5344CB8AC3E}">
        <p14:creationId xmlns:p14="http://schemas.microsoft.com/office/powerpoint/2010/main" val="266875842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dn-links.lww.com/permalink/jsm/a/jsm_2020_01_28_haider_19-313_sdc1.pdf" TargetMode="External"/><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cdn-links.lww.com/permalink/jsm/a/jsm_2020_01_28_haider_19-313_sdc2.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doi.org/10.1007/s11064-015-1581-6"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71D184-B7E8-4739-92AA-51CBFD15B328}"/>
              </a:ext>
            </a:extLst>
          </p:cNvPr>
          <p:cNvSpPr txBox="1"/>
          <p:nvPr/>
        </p:nvSpPr>
        <p:spPr>
          <a:xfrm>
            <a:off x="-68783" y="1297757"/>
            <a:ext cx="12105168" cy="1077218"/>
          </a:xfrm>
          <a:prstGeom prst="rect">
            <a:avLst/>
          </a:prstGeom>
          <a:noFill/>
        </p:spPr>
        <p:txBody>
          <a:bodyPr wrap="square" lIns="91440" tIns="45720" rIns="91440" bIns="45720" anchor="t">
            <a:spAutoFit/>
          </a:bodyPr>
          <a:lstStyle/>
          <a:p>
            <a:pPr algn="ctr" defTabSz="914400">
              <a:defRPr/>
            </a:pPr>
            <a:r>
              <a:rPr lang="en-US" sz="3200">
                <a:solidFill>
                  <a:srgbClr val="DA0A0A"/>
                </a:solidFill>
                <a:latin typeface="Bahnschrift SemiBold"/>
              </a:rPr>
              <a:t>Holistic Interdisciplinary Care for Return to Sport After Concussion</a:t>
            </a:r>
            <a:endParaRPr kumimoji="0" lang="en-US" sz="3200" b="0" i="0" u="none" strike="noStrike" kern="1200" cap="none" spc="0" normalizeH="0" baseline="0" noProof="0">
              <a:ln>
                <a:noFill/>
              </a:ln>
              <a:solidFill>
                <a:srgbClr val="DA0A0A"/>
              </a:solidFill>
              <a:uLnTx/>
              <a:uFillTx/>
              <a:latin typeface="Bahnschrift SemiBold"/>
            </a:endParaRPr>
          </a:p>
        </p:txBody>
      </p:sp>
      <p:sp>
        <p:nvSpPr>
          <p:cNvPr id="6" name="TextBox 5">
            <a:extLst>
              <a:ext uri="{FF2B5EF4-FFF2-40B4-BE49-F238E27FC236}">
                <a16:creationId xmlns:a16="http://schemas.microsoft.com/office/drawing/2014/main" id="{81D41C71-746C-43B3-81C1-404B67A78B4B}"/>
              </a:ext>
            </a:extLst>
          </p:cNvPr>
          <p:cNvSpPr txBox="1"/>
          <p:nvPr/>
        </p:nvSpPr>
        <p:spPr>
          <a:xfrm>
            <a:off x="8766415" y="89589"/>
            <a:ext cx="3344408" cy="738664"/>
          </a:xfrm>
          <a:prstGeom prst="rect">
            <a:avLst/>
          </a:prstGeom>
          <a:noFill/>
        </p:spPr>
        <p:txBody>
          <a:bodyPr wrap="square" lIns="91440" tIns="45720" rIns="91440" bIns="45720" rtlCol="0" anchor="t">
            <a:spAutoFit/>
          </a:bodyPr>
          <a:lstStyle/>
          <a:p>
            <a:pPr algn="r"/>
            <a:r>
              <a:rPr lang="en-US" sz="1400" b="1">
                <a:solidFill>
                  <a:srgbClr val="DA0A0A"/>
                </a:solidFill>
                <a:latin typeface="Bahnschrift"/>
              </a:rPr>
              <a:t>Dr. Heather Linden, DPT</a:t>
            </a:r>
          </a:p>
          <a:p>
            <a:pPr algn="r"/>
            <a:r>
              <a:rPr lang="en-US" sz="1400" b="1">
                <a:solidFill>
                  <a:srgbClr val="DA0A0A"/>
                </a:solidFill>
                <a:latin typeface="Bahnschrift"/>
              </a:rPr>
              <a:t>Clint Wattenberg, RD</a:t>
            </a:r>
          </a:p>
          <a:p>
            <a:pPr algn="r"/>
            <a:r>
              <a:rPr lang="en-US" sz="1400" b="1">
                <a:solidFill>
                  <a:srgbClr val="DA0A0A"/>
                </a:solidFill>
                <a:latin typeface="Bahnschrift"/>
              </a:rPr>
              <a:t>Matthew Crawley, MS, CSCS, RSCC</a:t>
            </a:r>
          </a:p>
        </p:txBody>
      </p:sp>
    </p:spTree>
    <p:extLst>
      <p:ext uri="{BB962C8B-B14F-4D97-AF65-F5344CB8AC3E}">
        <p14:creationId xmlns:p14="http://schemas.microsoft.com/office/powerpoint/2010/main" val="36163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807E-C48E-49B7-9D43-9E3B2D755245}"/>
              </a:ext>
            </a:extLst>
          </p:cNvPr>
          <p:cNvSpPr>
            <a:spLocks noGrp="1"/>
          </p:cNvSpPr>
          <p:nvPr>
            <p:ph type="title"/>
          </p:nvPr>
        </p:nvSpPr>
        <p:spPr>
          <a:xfrm>
            <a:off x="425450" y="206502"/>
            <a:ext cx="10515600" cy="1325563"/>
          </a:xfrm>
        </p:spPr>
        <p:txBody>
          <a:bodyPr/>
          <a:lstStyle/>
          <a:p>
            <a:r>
              <a:rPr lang="en-US">
                <a:solidFill>
                  <a:srgbClr val="FF0000"/>
                </a:solidFill>
                <a:cs typeface="Calibri Light"/>
              </a:rPr>
              <a:t>Further Evaluation</a:t>
            </a:r>
            <a:endParaRPr lang="en-US">
              <a:solidFill>
                <a:srgbClr val="FF0000"/>
              </a:solidFill>
            </a:endParaRPr>
          </a:p>
        </p:txBody>
      </p:sp>
      <p:sp>
        <p:nvSpPr>
          <p:cNvPr id="4" name="TextBox 3">
            <a:extLst>
              <a:ext uri="{FF2B5EF4-FFF2-40B4-BE49-F238E27FC236}">
                <a16:creationId xmlns:a16="http://schemas.microsoft.com/office/drawing/2014/main" id="{7F9B2287-73E7-4596-B8AD-81D272B2C909}"/>
              </a:ext>
            </a:extLst>
          </p:cNvPr>
          <p:cNvSpPr txBox="1"/>
          <p:nvPr/>
        </p:nvSpPr>
        <p:spPr>
          <a:xfrm>
            <a:off x="6288416" y="1042688"/>
            <a:ext cx="6081080" cy="55486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114550" lvl="4" indent="-285750">
              <a:lnSpc>
                <a:spcPct val="90000"/>
              </a:lnSpc>
              <a:spcBef>
                <a:spcPts val="500"/>
              </a:spcBef>
              <a:buFont typeface="Arial"/>
              <a:buChar char="•"/>
            </a:pPr>
            <a:r>
              <a:rPr lang="en-US" sz="2000" b="1" i="1" u="sng" dirty="0"/>
              <a:t>Vision </a:t>
            </a:r>
            <a:endParaRPr lang="en-US" sz="2000" b="1" i="1" u="sng" dirty="0">
              <a:ea typeface="+mn-lt"/>
              <a:cs typeface="+mn-lt"/>
            </a:endParaRPr>
          </a:p>
          <a:p>
            <a:pPr marL="2571750" lvl="5" indent="-285750">
              <a:lnSpc>
                <a:spcPct val="90000"/>
              </a:lnSpc>
              <a:spcBef>
                <a:spcPts val="500"/>
              </a:spcBef>
              <a:buFont typeface="Arial"/>
              <a:buChar char="•"/>
            </a:pPr>
            <a:r>
              <a:rPr lang="en-US" sz="1400" dirty="0" err="1"/>
              <a:t>Senaptec</a:t>
            </a:r>
            <a:r>
              <a:rPr lang="en-US" sz="1400" dirty="0"/>
              <a:t> (compare baselines if avail)</a:t>
            </a:r>
            <a:endParaRPr lang="en-US" sz="1400" dirty="0">
              <a:ea typeface="+mn-lt"/>
              <a:cs typeface="+mn-lt"/>
            </a:endParaRPr>
          </a:p>
          <a:p>
            <a:pPr marL="2571750" lvl="5" indent="-285750">
              <a:lnSpc>
                <a:spcPct val="90000"/>
              </a:lnSpc>
              <a:spcBef>
                <a:spcPts val="500"/>
              </a:spcBef>
              <a:buFont typeface="Arial"/>
              <a:buChar char="•"/>
            </a:pPr>
            <a:r>
              <a:rPr lang="en-US" sz="1400" dirty="0"/>
              <a:t>King-</a:t>
            </a:r>
            <a:r>
              <a:rPr lang="en-US" sz="1400" dirty="0" err="1"/>
              <a:t>Devick</a:t>
            </a:r>
            <a:endParaRPr lang="en-US" sz="1400" dirty="0">
              <a:ea typeface="+mn-lt"/>
              <a:cs typeface="+mn-lt"/>
            </a:endParaRPr>
          </a:p>
          <a:p>
            <a:pPr marL="2571750" lvl="5" indent="-285750">
              <a:lnSpc>
                <a:spcPct val="90000"/>
              </a:lnSpc>
              <a:spcBef>
                <a:spcPts val="500"/>
              </a:spcBef>
              <a:buFont typeface="Arial"/>
              <a:buChar char="•"/>
            </a:pPr>
            <a:r>
              <a:rPr lang="en-US" sz="1400" dirty="0"/>
              <a:t>Visual Fields</a:t>
            </a:r>
            <a:endParaRPr lang="en-US" sz="1400" dirty="0">
              <a:ea typeface="+mn-lt"/>
              <a:cs typeface="+mn-lt"/>
            </a:endParaRPr>
          </a:p>
          <a:p>
            <a:pPr marL="2571750" lvl="5" indent="-285750">
              <a:lnSpc>
                <a:spcPct val="90000"/>
              </a:lnSpc>
              <a:spcBef>
                <a:spcPts val="500"/>
              </a:spcBef>
              <a:buFont typeface="Arial"/>
              <a:buChar char="•"/>
            </a:pPr>
            <a:r>
              <a:rPr lang="en-US" sz="1400" dirty="0"/>
              <a:t>H testing</a:t>
            </a:r>
            <a:endParaRPr lang="en-US" sz="1400" dirty="0">
              <a:ea typeface="+mn-lt"/>
              <a:cs typeface="+mn-lt"/>
            </a:endParaRPr>
          </a:p>
          <a:p>
            <a:pPr marL="2571750" lvl="5" indent="-285750">
              <a:lnSpc>
                <a:spcPct val="90000"/>
              </a:lnSpc>
              <a:spcBef>
                <a:spcPts val="500"/>
              </a:spcBef>
              <a:buFont typeface="Arial"/>
              <a:buChar char="•"/>
            </a:pPr>
            <a:r>
              <a:rPr lang="en-US" sz="1400" dirty="0"/>
              <a:t>Gaze Holding</a:t>
            </a:r>
            <a:endParaRPr lang="en-US" sz="1400" dirty="0">
              <a:ea typeface="+mn-lt"/>
              <a:cs typeface="+mn-lt"/>
            </a:endParaRPr>
          </a:p>
          <a:p>
            <a:pPr marL="2571750" lvl="5" indent="-285750">
              <a:lnSpc>
                <a:spcPct val="90000"/>
              </a:lnSpc>
              <a:spcBef>
                <a:spcPts val="500"/>
              </a:spcBef>
              <a:buFont typeface="Arial"/>
              <a:buChar char="•"/>
            </a:pPr>
            <a:r>
              <a:rPr lang="en-US" sz="1400" dirty="0"/>
              <a:t>Static Visual acuity (</a:t>
            </a:r>
            <a:r>
              <a:rPr lang="en-US" sz="1400" dirty="0" err="1"/>
              <a:t>snellen</a:t>
            </a:r>
            <a:r>
              <a:rPr lang="en-US" sz="1400" dirty="0"/>
              <a:t> eye chart-monocular/binocular)</a:t>
            </a:r>
            <a:endParaRPr lang="en-US" sz="1400" dirty="0">
              <a:ea typeface="+mn-lt"/>
              <a:cs typeface="+mn-lt"/>
            </a:endParaRPr>
          </a:p>
          <a:p>
            <a:pPr marL="2571750" lvl="5" indent="-285750">
              <a:lnSpc>
                <a:spcPct val="90000"/>
              </a:lnSpc>
              <a:spcBef>
                <a:spcPts val="500"/>
              </a:spcBef>
              <a:buFont typeface="Arial"/>
              <a:buChar char="•"/>
            </a:pPr>
            <a:r>
              <a:rPr lang="en-US" sz="1400" dirty="0"/>
              <a:t>Brock strings </a:t>
            </a:r>
            <a:endParaRPr lang="en-US" sz="1400" dirty="0">
              <a:ea typeface="+mn-lt"/>
              <a:cs typeface="+mn-lt"/>
            </a:endParaRPr>
          </a:p>
          <a:p>
            <a:pPr marL="2571750" lvl="5" indent="-285750">
              <a:lnSpc>
                <a:spcPct val="90000"/>
              </a:lnSpc>
              <a:spcBef>
                <a:spcPts val="500"/>
              </a:spcBef>
              <a:buFont typeface="Arial"/>
              <a:buChar char="•"/>
            </a:pPr>
            <a:r>
              <a:rPr lang="en-US" sz="1400" dirty="0"/>
              <a:t>Depth perception </a:t>
            </a:r>
            <a:endParaRPr lang="en-US" sz="1400" dirty="0">
              <a:ea typeface="+mn-lt"/>
              <a:cs typeface="+mn-lt"/>
            </a:endParaRPr>
          </a:p>
          <a:p>
            <a:pPr marL="2571750" lvl="5" indent="-285750">
              <a:lnSpc>
                <a:spcPct val="90000"/>
              </a:lnSpc>
              <a:spcBef>
                <a:spcPts val="500"/>
              </a:spcBef>
              <a:buFont typeface="Arial"/>
              <a:buChar char="•"/>
            </a:pPr>
            <a:r>
              <a:rPr lang="en-US" sz="1400" dirty="0"/>
              <a:t>Vision recognition memory</a:t>
            </a:r>
            <a:endParaRPr lang="en-US" sz="1400" dirty="0">
              <a:ea typeface="+mn-lt"/>
              <a:cs typeface="+mn-lt"/>
            </a:endParaRPr>
          </a:p>
          <a:p>
            <a:pPr marL="2571750" lvl="5" indent="-285750">
              <a:lnSpc>
                <a:spcPct val="90000"/>
              </a:lnSpc>
              <a:spcBef>
                <a:spcPts val="500"/>
              </a:spcBef>
              <a:buFont typeface="Arial"/>
              <a:buChar char="•"/>
            </a:pPr>
            <a:r>
              <a:rPr lang="en-US" sz="1400" dirty="0"/>
              <a:t>Visual reaction time </a:t>
            </a:r>
            <a:endParaRPr lang="en-US" sz="1400" dirty="0">
              <a:ea typeface="+mn-lt"/>
              <a:cs typeface="+mn-lt"/>
            </a:endParaRPr>
          </a:p>
          <a:p>
            <a:pPr marL="2571750" lvl="5" indent="-285750">
              <a:lnSpc>
                <a:spcPct val="90000"/>
              </a:lnSpc>
              <a:spcBef>
                <a:spcPts val="500"/>
              </a:spcBef>
              <a:buFont typeface="Arial"/>
              <a:buChar char="•"/>
            </a:pPr>
            <a:r>
              <a:rPr lang="en-US" sz="1400" dirty="0"/>
              <a:t>Stroop test</a:t>
            </a:r>
            <a:endParaRPr lang="en-US" sz="1400" dirty="0">
              <a:ea typeface="+mn-lt"/>
              <a:cs typeface="+mn-lt"/>
            </a:endParaRPr>
          </a:p>
          <a:p>
            <a:pPr marL="2114550" lvl="4" indent="-285750">
              <a:lnSpc>
                <a:spcPct val="90000"/>
              </a:lnSpc>
              <a:spcBef>
                <a:spcPts val="500"/>
              </a:spcBef>
              <a:buFont typeface="Arial"/>
              <a:buChar char="•"/>
            </a:pPr>
            <a:r>
              <a:rPr lang="en-US" sz="2000" b="1" i="1" u="sng" dirty="0"/>
              <a:t>Cognitive</a:t>
            </a:r>
            <a:endParaRPr lang="en-US" sz="2000" b="1" i="1" u="sng" dirty="0">
              <a:ea typeface="+mn-lt"/>
              <a:cs typeface="+mn-lt"/>
            </a:endParaRPr>
          </a:p>
          <a:p>
            <a:pPr marL="2571750" lvl="5" indent="-285750">
              <a:lnSpc>
                <a:spcPct val="90000"/>
              </a:lnSpc>
              <a:spcBef>
                <a:spcPts val="500"/>
              </a:spcBef>
              <a:buFont typeface="Arial"/>
              <a:buChar char="•"/>
            </a:pPr>
            <a:r>
              <a:rPr lang="en-US" sz="1400" dirty="0"/>
              <a:t>Reaction time (C3)</a:t>
            </a:r>
            <a:endParaRPr lang="en-US" sz="1400" dirty="0">
              <a:ea typeface="+mn-lt"/>
              <a:cs typeface="+mn-lt"/>
            </a:endParaRPr>
          </a:p>
          <a:p>
            <a:pPr marL="2571750" lvl="5" indent="-285750">
              <a:lnSpc>
                <a:spcPct val="90000"/>
              </a:lnSpc>
              <a:spcBef>
                <a:spcPts val="500"/>
              </a:spcBef>
              <a:buFont typeface="Arial"/>
              <a:buChar char="•"/>
            </a:pPr>
            <a:r>
              <a:rPr lang="en-US" sz="1400" dirty="0"/>
              <a:t>Working memory (C3)</a:t>
            </a:r>
            <a:endParaRPr lang="en-US" sz="1400" dirty="0">
              <a:ea typeface="+mn-lt"/>
              <a:cs typeface="+mn-lt"/>
            </a:endParaRPr>
          </a:p>
          <a:p>
            <a:pPr marL="2571750" lvl="5" indent="-285750">
              <a:lnSpc>
                <a:spcPct val="90000"/>
              </a:lnSpc>
              <a:spcBef>
                <a:spcPts val="500"/>
              </a:spcBef>
              <a:buFont typeface="Arial"/>
              <a:buChar char="•"/>
            </a:pPr>
            <a:r>
              <a:rPr lang="en-US" sz="1400" dirty="0"/>
              <a:t>Memory retrieval (C3)</a:t>
            </a:r>
            <a:endParaRPr lang="en-US" sz="1400" dirty="0">
              <a:ea typeface="+mn-lt"/>
              <a:cs typeface="+mn-lt"/>
            </a:endParaRPr>
          </a:p>
          <a:p>
            <a:pPr marL="2571750" lvl="5" indent="-285750">
              <a:lnSpc>
                <a:spcPct val="90000"/>
              </a:lnSpc>
              <a:spcBef>
                <a:spcPts val="500"/>
              </a:spcBef>
              <a:buFont typeface="Arial"/>
              <a:buChar char="•"/>
            </a:pPr>
            <a:r>
              <a:rPr lang="en-US" sz="1400" dirty="0"/>
              <a:t>Visual spatial capacity </a:t>
            </a:r>
            <a:endParaRPr lang="en-US" sz="1400" dirty="0">
              <a:ea typeface="+mn-lt"/>
              <a:cs typeface="+mn-lt"/>
            </a:endParaRPr>
          </a:p>
          <a:p>
            <a:pPr marL="2571750" lvl="5" indent="-285750">
              <a:lnSpc>
                <a:spcPct val="90000"/>
              </a:lnSpc>
              <a:spcBef>
                <a:spcPts val="500"/>
              </a:spcBef>
              <a:buFont typeface="Arial"/>
              <a:buChar char="•"/>
            </a:pPr>
            <a:r>
              <a:rPr lang="en-US" sz="1400" dirty="0"/>
              <a:t>Information processing speed </a:t>
            </a:r>
            <a:endParaRPr lang="en-US" sz="1400" dirty="0">
              <a:ea typeface="+mn-lt"/>
              <a:cs typeface="+mn-lt"/>
            </a:endParaRPr>
          </a:p>
          <a:p>
            <a:pPr marL="2571750" lvl="5" indent="-285750">
              <a:lnSpc>
                <a:spcPct val="90000"/>
              </a:lnSpc>
              <a:spcBef>
                <a:spcPts val="500"/>
              </a:spcBef>
              <a:buFont typeface="Arial"/>
              <a:buChar char="•"/>
            </a:pPr>
            <a:r>
              <a:rPr lang="en-US" sz="1400" dirty="0"/>
              <a:t>Short term memory </a:t>
            </a:r>
            <a:endParaRPr lang="en-US" sz="1400" dirty="0">
              <a:ea typeface="+mn-lt"/>
              <a:cs typeface="+mn-lt"/>
            </a:endParaRPr>
          </a:p>
          <a:p>
            <a:pPr marL="2571750" lvl="5" indent="-285750">
              <a:lnSpc>
                <a:spcPct val="90000"/>
              </a:lnSpc>
              <a:spcBef>
                <a:spcPts val="500"/>
              </a:spcBef>
              <a:buFont typeface="Arial"/>
              <a:buChar char="•"/>
            </a:pPr>
            <a:r>
              <a:rPr lang="en-US" sz="1400" dirty="0"/>
              <a:t>Attention </a:t>
            </a:r>
            <a:endParaRPr lang="en-US" sz="1400" dirty="0">
              <a:ea typeface="+mn-lt"/>
              <a:cs typeface="+mn-lt"/>
            </a:endParaRPr>
          </a:p>
        </p:txBody>
      </p:sp>
      <p:sp>
        <p:nvSpPr>
          <p:cNvPr id="5" name="TextBox 4">
            <a:extLst>
              <a:ext uri="{FF2B5EF4-FFF2-40B4-BE49-F238E27FC236}">
                <a16:creationId xmlns:a16="http://schemas.microsoft.com/office/drawing/2014/main" id="{A7687537-4E8D-40B4-8FA2-5BF29525DDF3}"/>
              </a:ext>
            </a:extLst>
          </p:cNvPr>
          <p:cNvSpPr txBox="1"/>
          <p:nvPr/>
        </p:nvSpPr>
        <p:spPr>
          <a:xfrm>
            <a:off x="425450" y="1437155"/>
            <a:ext cx="3876584" cy="4962897"/>
          </a:xfrm>
          <a:prstGeom prst="rect">
            <a:avLst/>
          </a:prstGeom>
          <a:noFill/>
        </p:spPr>
        <p:txBody>
          <a:bodyPr wrap="square" lIns="91440" tIns="45720" rIns="91440" bIns="45720" rtlCol="0" anchor="t">
            <a:spAutoFit/>
          </a:bodyPr>
          <a:lstStyle/>
          <a:p>
            <a:r>
              <a:rPr lang="en-US" sz="2000" b="1" i="1" u="sng" dirty="0"/>
              <a:t>Vestibular</a:t>
            </a:r>
          </a:p>
          <a:p>
            <a:pPr marL="285750" indent="-285750">
              <a:buFont typeface="Arial" panose="020B0604020202020204" pitchFamily="34" charset="0"/>
              <a:buChar char="•"/>
            </a:pPr>
            <a:r>
              <a:rPr lang="en-US" sz="1400" dirty="0" err="1"/>
              <a:t>Bertec</a:t>
            </a:r>
            <a:r>
              <a:rPr lang="en-US" sz="1400" dirty="0"/>
              <a:t> </a:t>
            </a:r>
            <a:r>
              <a:rPr lang="en-US" sz="1400" dirty="0" err="1"/>
              <a:t>Posturography</a:t>
            </a:r>
            <a:r>
              <a:rPr lang="en-US" sz="1400" dirty="0"/>
              <a:t>-connected to BVA system</a:t>
            </a:r>
          </a:p>
          <a:p>
            <a:pPr marL="285750" indent="-285750">
              <a:buFont typeface="Arial" panose="020B0604020202020204" pitchFamily="34" charset="0"/>
              <a:buChar char="•"/>
            </a:pPr>
            <a:r>
              <a:rPr lang="en-US" sz="1400" dirty="0"/>
              <a:t>BPVV-Dix Hallpike Maneuver</a:t>
            </a:r>
          </a:p>
          <a:p>
            <a:pPr marL="285750" indent="-285750">
              <a:buFont typeface="Arial" panose="020B0604020202020204" pitchFamily="34" charset="0"/>
              <a:buChar char="•"/>
            </a:pPr>
            <a:r>
              <a:rPr lang="en-US" sz="1400" dirty="0"/>
              <a:t>BESS</a:t>
            </a:r>
          </a:p>
          <a:p>
            <a:pPr marL="285750" indent="-285750">
              <a:buFont typeface="Arial" panose="020B0604020202020204" pitchFamily="34" charset="0"/>
              <a:buChar char="•"/>
            </a:pPr>
            <a:r>
              <a:rPr lang="en-US" sz="1400"/>
              <a:t>Dynamic</a:t>
            </a:r>
            <a:r>
              <a:rPr lang="en-US" sz="1400" dirty="0"/>
              <a:t> Gait Index (FGI)</a:t>
            </a:r>
          </a:p>
          <a:p>
            <a:pPr marL="285750" indent="-285750">
              <a:buFont typeface="Arial" panose="020B0604020202020204" pitchFamily="34" charset="0"/>
              <a:buChar char="•"/>
            </a:pPr>
            <a:r>
              <a:rPr lang="en-US" sz="1400" dirty="0"/>
              <a:t>Functional Gait Assessment (FGA)</a:t>
            </a:r>
          </a:p>
          <a:p>
            <a:pPr marL="285750" indent="-285750">
              <a:buFont typeface="Arial" panose="020B0604020202020204" pitchFamily="34" charset="0"/>
              <a:buChar char="•"/>
            </a:pPr>
            <a:r>
              <a:rPr lang="en-US" sz="1400" dirty="0"/>
              <a:t>Visual Vestibular Mismatch</a:t>
            </a:r>
          </a:p>
          <a:p>
            <a:pPr marL="285750" indent="-285750">
              <a:buFont typeface="Arial" panose="020B0604020202020204" pitchFamily="34" charset="0"/>
              <a:buChar char="•"/>
            </a:pPr>
            <a:r>
              <a:rPr lang="en-US" sz="1400" dirty="0"/>
              <a:t>Ocular-motor/Vision</a:t>
            </a:r>
          </a:p>
          <a:p>
            <a:pPr marL="285750" indent="-285750">
              <a:buFont typeface="Arial" panose="020B0604020202020204" pitchFamily="34" charset="0"/>
              <a:buChar char="•"/>
            </a:pPr>
            <a:r>
              <a:rPr lang="en-US" sz="1400" dirty="0"/>
              <a:t>Smooth Pursuit-</a:t>
            </a:r>
            <a:r>
              <a:rPr lang="en-US" sz="1400" dirty="0" err="1"/>
              <a:t>Hor</a:t>
            </a:r>
            <a:r>
              <a:rPr lang="en-US" sz="1400" dirty="0"/>
              <a:t>/Vertical</a:t>
            </a:r>
          </a:p>
          <a:p>
            <a:pPr marL="285750" indent="-285750">
              <a:buFont typeface="Arial" panose="020B0604020202020204" pitchFamily="34" charset="0"/>
              <a:buChar char="•"/>
            </a:pPr>
            <a:r>
              <a:rPr lang="en-US" sz="1400" dirty="0"/>
              <a:t>Saccades-</a:t>
            </a:r>
            <a:r>
              <a:rPr lang="en-US" sz="1400" dirty="0" err="1"/>
              <a:t>Hor</a:t>
            </a:r>
            <a:r>
              <a:rPr lang="en-US" sz="1400" dirty="0"/>
              <a:t>/Vertical</a:t>
            </a:r>
          </a:p>
          <a:p>
            <a:pPr marL="285750" indent="-285750">
              <a:buFont typeface="Arial" panose="020B0604020202020204" pitchFamily="34" charset="0"/>
              <a:buChar char="•"/>
            </a:pPr>
            <a:r>
              <a:rPr lang="en-US" sz="1400" dirty="0" err="1"/>
              <a:t>Antisaccades</a:t>
            </a:r>
            <a:r>
              <a:rPr lang="en-US" sz="1400" dirty="0"/>
              <a:t> (vol, top down, cognitive</a:t>
            </a:r>
          </a:p>
          <a:p>
            <a:pPr marL="285750" indent="-285750">
              <a:buFont typeface="Arial" panose="020B0604020202020204" pitchFamily="34" charset="0"/>
              <a:buChar char="•"/>
            </a:pPr>
            <a:r>
              <a:rPr lang="en-US" sz="1400" dirty="0" err="1"/>
              <a:t>Accomodation</a:t>
            </a:r>
            <a:endParaRPr lang="en-US" sz="1400" dirty="0"/>
          </a:p>
          <a:p>
            <a:pPr marL="285750" indent="-285750">
              <a:buFont typeface="Arial" panose="020B0604020202020204" pitchFamily="34" charset="0"/>
              <a:buChar char="•"/>
            </a:pPr>
            <a:r>
              <a:rPr lang="en-US" sz="1400" dirty="0"/>
              <a:t>VOR-</a:t>
            </a:r>
            <a:r>
              <a:rPr lang="en-US" sz="1400" dirty="0" err="1"/>
              <a:t>hor</a:t>
            </a:r>
            <a:r>
              <a:rPr lang="en-US" sz="1400" dirty="0"/>
              <a:t>/vertical</a:t>
            </a:r>
          </a:p>
          <a:p>
            <a:pPr marL="285750" indent="-285750">
              <a:buFont typeface="Arial" panose="020B0604020202020204" pitchFamily="34" charset="0"/>
              <a:buChar char="•"/>
            </a:pPr>
            <a:r>
              <a:rPr lang="en-US" sz="1400" dirty="0"/>
              <a:t>Visual Motion Sensitivity Test</a:t>
            </a:r>
          </a:p>
          <a:p>
            <a:pPr marL="285750" indent="-285750">
              <a:buFont typeface="Arial" panose="020B0604020202020204" pitchFamily="34" charset="0"/>
              <a:buChar char="•"/>
            </a:pPr>
            <a:r>
              <a:rPr lang="en-US" sz="1400" dirty="0"/>
              <a:t>Dynamic Visual Acuity Test</a:t>
            </a:r>
          </a:p>
          <a:p>
            <a:endParaRPr lang="en-US" sz="1050" dirty="0"/>
          </a:p>
          <a:p>
            <a:r>
              <a:rPr lang="en-US" sz="2000" b="1" i="1" u="sng" dirty="0"/>
              <a:t>Migraine/Headache</a:t>
            </a:r>
          </a:p>
          <a:p>
            <a:pPr marL="285750" indent="-285750">
              <a:buFont typeface="Arial" panose="020B0604020202020204" pitchFamily="34" charset="0"/>
              <a:buChar char="•"/>
            </a:pPr>
            <a:r>
              <a:rPr lang="en-US" sz="1400" dirty="0"/>
              <a:t>Detailed CS and head eval</a:t>
            </a:r>
          </a:p>
          <a:p>
            <a:pPr marL="285750" indent="-285750">
              <a:buFont typeface="Arial" panose="020B0604020202020204" pitchFamily="34" charset="0"/>
              <a:buChar char="•"/>
            </a:pPr>
            <a:r>
              <a:rPr lang="en-US" sz="1400" dirty="0"/>
              <a:t>TMJ evaluation</a:t>
            </a:r>
          </a:p>
          <a:p>
            <a:pPr marL="285750" indent="-285750">
              <a:buFont typeface="Arial" panose="020B0604020202020204" pitchFamily="34" charset="0"/>
              <a:buChar char="•"/>
            </a:pPr>
            <a:r>
              <a:rPr lang="en-US" sz="1400" dirty="0"/>
              <a:t>Cranial work-temporalis, frontalis, eye m, </a:t>
            </a:r>
            <a:r>
              <a:rPr lang="en-US" sz="1400" dirty="0" err="1"/>
              <a:t>subocciptals</a:t>
            </a:r>
            <a:endParaRPr lang="en-US" sz="1400" dirty="0"/>
          </a:p>
        </p:txBody>
      </p:sp>
      <p:pic>
        <p:nvPicPr>
          <p:cNvPr id="6146" name="Picture 2" descr="VOR Exercise / Gaze Stabilisation Exercises – Ear, Balance and Eustachian  Tube">
            <a:extLst>
              <a:ext uri="{FF2B5EF4-FFF2-40B4-BE49-F238E27FC236}">
                <a16:creationId xmlns:a16="http://schemas.microsoft.com/office/drawing/2014/main" id="{372724A7-551B-4A84-B0C3-B93FFFE1D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0" y="446660"/>
            <a:ext cx="1893494" cy="14182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reas of Practice_Vestibular Rehabilitation - Neurocore Physiotherapy and  Pilates Inc.">
            <a:extLst>
              <a:ext uri="{FF2B5EF4-FFF2-40B4-BE49-F238E27FC236}">
                <a16:creationId xmlns:a16="http://schemas.microsoft.com/office/drawing/2014/main" id="{D35C1DDA-F714-423D-9182-0133F073F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373" y="2197841"/>
            <a:ext cx="3152424" cy="19647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6C4E36C-04CB-4F74-AC1D-D4580BCDAF37}"/>
              </a:ext>
            </a:extLst>
          </p:cNvPr>
          <p:cNvSpPr txBox="1"/>
          <p:nvPr/>
        </p:nvSpPr>
        <p:spPr>
          <a:xfrm>
            <a:off x="2411832" y="4580649"/>
            <a:ext cx="6096000" cy="1917448"/>
          </a:xfrm>
          <a:prstGeom prst="rect">
            <a:avLst/>
          </a:prstGeom>
          <a:noFill/>
        </p:spPr>
        <p:txBody>
          <a:bodyPr wrap="square" lIns="91440" tIns="45720" rIns="91440" bIns="45720" anchor="t">
            <a:spAutoFit/>
          </a:bodyPr>
          <a:lstStyle/>
          <a:p>
            <a:pPr marL="2114550" lvl="4" indent="-285750">
              <a:lnSpc>
                <a:spcPct val="90000"/>
              </a:lnSpc>
              <a:spcBef>
                <a:spcPts val="500"/>
              </a:spcBef>
              <a:buFont typeface="Arial"/>
              <a:buChar char="•"/>
            </a:pPr>
            <a:r>
              <a:rPr lang="en-US" sz="2000" b="1" i="1" u="sng" dirty="0"/>
              <a:t>Audiology Exam</a:t>
            </a:r>
            <a:endParaRPr lang="en-US" sz="2000" b="1" i="1" u="sng" dirty="0">
              <a:ea typeface="+mn-lt"/>
              <a:cs typeface="+mn-lt"/>
            </a:endParaRPr>
          </a:p>
          <a:p>
            <a:pPr marL="2571750" lvl="5" indent="-285750">
              <a:lnSpc>
                <a:spcPct val="90000"/>
              </a:lnSpc>
              <a:spcBef>
                <a:spcPts val="500"/>
              </a:spcBef>
              <a:buFont typeface="Arial"/>
              <a:buChar char="•"/>
            </a:pPr>
            <a:r>
              <a:rPr lang="en-US" sz="1400" dirty="0" err="1"/>
              <a:t>Videonystagmography</a:t>
            </a:r>
            <a:r>
              <a:rPr lang="en-US" sz="1400" dirty="0"/>
              <a:t> (VNG)</a:t>
            </a:r>
            <a:endParaRPr lang="en-US" sz="1400" dirty="0">
              <a:ea typeface="+mn-lt"/>
              <a:cs typeface="+mn-lt"/>
            </a:endParaRPr>
          </a:p>
          <a:p>
            <a:pPr marL="3028950" lvl="6" indent="-285750">
              <a:lnSpc>
                <a:spcPct val="90000"/>
              </a:lnSpc>
              <a:spcBef>
                <a:spcPts val="500"/>
              </a:spcBef>
              <a:buFont typeface="Arial"/>
              <a:buChar char="•"/>
            </a:pPr>
            <a:r>
              <a:rPr lang="en-US" sz="1400" dirty="0"/>
              <a:t>Ocular mobility</a:t>
            </a:r>
            <a:endParaRPr lang="en-US" sz="1400" dirty="0">
              <a:ea typeface="+mn-lt"/>
              <a:cs typeface="+mn-lt"/>
            </a:endParaRPr>
          </a:p>
          <a:p>
            <a:pPr marL="3028950" lvl="6" indent="-285750">
              <a:lnSpc>
                <a:spcPct val="90000"/>
              </a:lnSpc>
              <a:spcBef>
                <a:spcPts val="500"/>
              </a:spcBef>
              <a:buFont typeface="Arial"/>
              <a:buChar char="•"/>
            </a:pPr>
            <a:r>
              <a:rPr lang="en-US" sz="1400" dirty="0">
                <a:ea typeface="+mn-lt"/>
                <a:cs typeface="+mn-lt"/>
              </a:rPr>
              <a:t>Optokinetic nystagmus</a:t>
            </a:r>
          </a:p>
          <a:p>
            <a:pPr marL="3028950" lvl="6" indent="-285750">
              <a:lnSpc>
                <a:spcPct val="90000"/>
              </a:lnSpc>
              <a:spcBef>
                <a:spcPts val="500"/>
              </a:spcBef>
              <a:buFont typeface="Arial"/>
              <a:buChar char="•"/>
            </a:pPr>
            <a:r>
              <a:rPr lang="en-US" sz="1400" dirty="0"/>
              <a:t>Positional nystagmus</a:t>
            </a:r>
            <a:endParaRPr lang="en-US" sz="1400" dirty="0">
              <a:ea typeface="+mn-lt"/>
              <a:cs typeface="+mn-lt"/>
            </a:endParaRPr>
          </a:p>
          <a:p>
            <a:pPr marL="3028950" lvl="6" indent="-285750">
              <a:lnSpc>
                <a:spcPct val="90000"/>
              </a:lnSpc>
              <a:spcBef>
                <a:spcPts val="500"/>
              </a:spcBef>
              <a:buFont typeface="Arial"/>
              <a:buChar char="•"/>
            </a:pPr>
            <a:r>
              <a:rPr lang="en-US" sz="1400" dirty="0"/>
              <a:t>Caloric testing</a:t>
            </a:r>
            <a:endParaRPr lang="en-US" sz="1400" dirty="0">
              <a:ea typeface="+mn-lt"/>
              <a:cs typeface="+mn-lt"/>
            </a:endParaRPr>
          </a:p>
          <a:p>
            <a:pPr marL="2571750" lvl="5" indent="-285750">
              <a:lnSpc>
                <a:spcPct val="90000"/>
              </a:lnSpc>
              <a:spcBef>
                <a:spcPts val="500"/>
              </a:spcBef>
              <a:buFont typeface="Arial"/>
              <a:buChar char="•"/>
            </a:pPr>
            <a:r>
              <a:rPr lang="en-US" sz="1400" dirty="0"/>
              <a:t>Frequency Following Responses (FFRs)</a:t>
            </a:r>
            <a:endParaRPr lang="en-US" sz="1400" dirty="0">
              <a:cs typeface="Calibri"/>
            </a:endParaRPr>
          </a:p>
        </p:txBody>
      </p:sp>
    </p:spTree>
    <p:extLst>
      <p:ext uri="{BB962C8B-B14F-4D97-AF65-F5344CB8AC3E}">
        <p14:creationId xmlns:p14="http://schemas.microsoft.com/office/powerpoint/2010/main" val="326814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807E-C48E-49B7-9D43-9E3B2D755245}"/>
              </a:ext>
            </a:extLst>
          </p:cNvPr>
          <p:cNvSpPr>
            <a:spLocks noGrp="1"/>
          </p:cNvSpPr>
          <p:nvPr>
            <p:ph type="title"/>
          </p:nvPr>
        </p:nvSpPr>
        <p:spPr/>
        <p:txBody>
          <a:bodyPr/>
          <a:lstStyle/>
          <a:p>
            <a:r>
              <a:rPr lang="en-US">
                <a:solidFill>
                  <a:srgbClr val="FF0000"/>
                </a:solidFill>
                <a:cs typeface="Calibri Light"/>
              </a:rPr>
              <a:t>Further Evaluation (cont'd)</a:t>
            </a:r>
            <a:endParaRPr lang="en-US">
              <a:solidFill>
                <a:srgbClr val="FF0000"/>
              </a:solidFill>
            </a:endParaRPr>
          </a:p>
        </p:txBody>
      </p:sp>
      <p:sp>
        <p:nvSpPr>
          <p:cNvPr id="5" name="TextBox 4">
            <a:extLst>
              <a:ext uri="{FF2B5EF4-FFF2-40B4-BE49-F238E27FC236}">
                <a16:creationId xmlns:a16="http://schemas.microsoft.com/office/drawing/2014/main" id="{A7687537-4E8D-40B4-8FA2-5BF29525DDF3}"/>
              </a:ext>
            </a:extLst>
          </p:cNvPr>
          <p:cNvSpPr txBox="1"/>
          <p:nvPr/>
        </p:nvSpPr>
        <p:spPr>
          <a:xfrm>
            <a:off x="1296055" y="1824641"/>
            <a:ext cx="7479896" cy="3046988"/>
          </a:xfrm>
          <a:prstGeom prst="rect">
            <a:avLst/>
          </a:prstGeom>
          <a:noFill/>
        </p:spPr>
        <p:txBody>
          <a:bodyPr wrap="square" lIns="91440" tIns="45720" rIns="91440" bIns="45720" rtlCol="0" anchor="t">
            <a:spAutoFit/>
          </a:bodyPr>
          <a:lstStyle/>
          <a:p>
            <a:r>
              <a:rPr lang="en-US" sz="3600" err="1">
                <a:solidFill>
                  <a:srgbClr val="00B0F0"/>
                </a:solidFill>
              </a:rPr>
              <a:t>Senaptec</a:t>
            </a:r>
            <a:r>
              <a:rPr lang="en-US" sz="3600">
                <a:solidFill>
                  <a:srgbClr val="00B0F0"/>
                </a:solidFill>
              </a:rPr>
              <a:t> Sensory Station</a:t>
            </a:r>
            <a:endParaRPr lang="en-US" sz="3600">
              <a:solidFill>
                <a:srgbClr val="00B0F0"/>
              </a:solidFill>
              <a:cs typeface="Calibri"/>
            </a:endParaRPr>
          </a:p>
          <a:p>
            <a:endParaRPr lang="en-US" sz="3600">
              <a:solidFill>
                <a:srgbClr val="00B0F0"/>
              </a:solidFill>
              <a:cs typeface="Calibri"/>
            </a:endParaRPr>
          </a:p>
          <a:p>
            <a:pPr marL="171450" indent="-171450">
              <a:buFont typeface="Arial"/>
              <a:buChar char="•"/>
            </a:pPr>
            <a:r>
              <a:rPr lang="en-US" sz="2400">
                <a:cs typeface="Calibri"/>
              </a:rPr>
              <a:t>Evaluation of visual and sensorimotor skills</a:t>
            </a:r>
          </a:p>
          <a:p>
            <a:pPr marL="171450" indent="-171450">
              <a:buFont typeface="Arial"/>
              <a:buChar char="•"/>
            </a:pPr>
            <a:endParaRPr lang="en-US" sz="2400">
              <a:cs typeface="Calibri"/>
            </a:endParaRPr>
          </a:p>
          <a:p>
            <a:pPr marL="171450" indent="-171450">
              <a:buFont typeface="Arial"/>
              <a:buChar char="•"/>
            </a:pPr>
            <a:r>
              <a:rPr lang="en-US" sz="2400">
                <a:cs typeface="Calibri"/>
              </a:rPr>
              <a:t>Report (data analysis)</a:t>
            </a:r>
          </a:p>
          <a:p>
            <a:pPr marL="171450" indent="-171450">
              <a:buFont typeface="Arial"/>
              <a:buChar char="•"/>
            </a:pPr>
            <a:endParaRPr lang="en-US" sz="2400">
              <a:cs typeface="Calibri"/>
            </a:endParaRPr>
          </a:p>
          <a:p>
            <a:pPr marL="171450" indent="-171450">
              <a:buFont typeface="Arial"/>
              <a:buChar char="•"/>
            </a:pPr>
            <a:r>
              <a:rPr lang="en-US" sz="2400">
                <a:cs typeface="Calibri"/>
              </a:rPr>
              <a:t>Program design and implementation</a:t>
            </a:r>
          </a:p>
        </p:txBody>
      </p:sp>
      <p:pic>
        <p:nvPicPr>
          <p:cNvPr id="3" name="Picture 5" descr="A picture containing text, light, electronics, lamp&#10;&#10;Description automatically generated">
            <a:extLst>
              <a:ext uri="{FF2B5EF4-FFF2-40B4-BE49-F238E27FC236}">
                <a16:creationId xmlns:a16="http://schemas.microsoft.com/office/drawing/2014/main" id="{357BD707-3E47-47CE-9B6C-0C5093A1DCC7}"/>
              </a:ext>
            </a:extLst>
          </p:cNvPr>
          <p:cNvPicPr>
            <a:picLocks noChangeAspect="1"/>
          </p:cNvPicPr>
          <p:nvPr/>
        </p:nvPicPr>
        <p:blipFill>
          <a:blip r:embed="rId3"/>
          <a:stretch>
            <a:fillRect/>
          </a:stretch>
        </p:blipFill>
        <p:spPr>
          <a:xfrm>
            <a:off x="7228113" y="1098796"/>
            <a:ext cx="4918947" cy="3488103"/>
          </a:xfrm>
          <a:prstGeom prst="rect">
            <a:avLst/>
          </a:prstGeom>
        </p:spPr>
      </p:pic>
    </p:spTree>
    <p:extLst>
      <p:ext uri="{BB962C8B-B14F-4D97-AF65-F5344CB8AC3E}">
        <p14:creationId xmlns:p14="http://schemas.microsoft.com/office/powerpoint/2010/main" val="2590871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C2BE-C13C-4164-8817-BCDEFA7A07E5}"/>
              </a:ext>
            </a:extLst>
          </p:cNvPr>
          <p:cNvSpPr>
            <a:spLocks noGrp="1"/>
          </p:cNvSpPr>
          <p:nvPr>
            <p:ph type="title"/>
          </p:nvPr>
        </p:nvSpPr>
        <p:spPr>
          <a:xfrm>
            <a:off x="838200" y="50354"/>
            <a:ext cx="10515600" cy="1325563"/>
          </a:xfrm>
        </p:spPr>
        <p:txBody>
          <a:bodyPr/>
          <a:lstStyle/>
          <a:p>
            <a:r>
              <a:rPr lang="en-US" dirty="0">
                <a:solidFill>
                  <a:srgbClr val="00B050"/>
                </a:solidFill>
              </a:rPr>
              <a:t>Nutrition Considerations with Concussion</a:t>
            </a:r>
          </a:p>
        </p:txBody>
      </p:sp>
      <p:sp>
        <p:nvSpPr>
          <p:cNvPr id="6" name="Oval 5">
            <a:extLst>
              <a:ext uri="{FF2B5EF4-FFF2-40B4-BE49-F238E27FC236}">
                <a16:creationId xmlns:a16="http://schemas.microsoft.com/office/drawing/2014/main" id="{7AE17E62-AD3C-4B30-9818-FF959A76C221}"/>
              </a:ext>
            </a:extLst>
          </p:cNvPr>
          <p:cNvSpPr/>
          <p:nvPr/>
        </p:nvSpPr>
        <p:spPr>
          <a:xfrm>
            <a:off x="1738317" y="1320157"/>
            <a:ext cx="6436640" cy="5331325"/>
          </a:xfrm>
          <a:prstGeom prst="ellipse">
            <a:avLst/>
          </a:prstGeom>
          <a:solidFill>
            <a:srgbClr val="BA27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2487C77-9279-4A5C-B5A4-72B1AAB59510}"/>
              </a:ext>
            </a:extLst>
          </p:cNvPr>
          <p:cNvSpPr/>
          <p:nvPr/>
        </p:nvSpPr>
        <p:spPr>
          <a:xfrm>
            <a:off x="3929491" y="1204546"/>
            <a:ext cx="6436640" cy="5206483"/>
          </a:xfrm>
          <a:prstGeom prst="ellipse">
            <a:avLst/>
          </a:prstGeom>
          <a:solidFill>
            <a:srgbClr val="9C0606">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123E6C24-CDFF-47DD-951C-32C168F8B373}"/>
              </a:ext>
            </a:extLst>
          </p:cNvPr>
          <p:cNvGraphicFramePr/>
          <p:nvPr>
            <p:extLst>
              <p:ext uri="{D42A27DB-BD31-4B8C-83A1-F6EECF244321}">
                <p14:modId xmlns:p14="http://schemas.microsoft.com/office/powerpoint/2010/main" val="3537086970"/>
              </p:ext>
            </p:extLst>
          </p:nvPr>
        </p:nvGraphicFramePr>
        <p:xfrm>
          <a:off x="3784360" y="1596418"/>
          <a:ext cx="4633480" cy="388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B0BE7463-E5CC-4584-8D0F-48668FDD164D}"/>
              </a:ext>
            </a:extLst>
          </p:cNvPr>
          <p:cNvSpPr txBox="1"/>
          <p:nvPr/>
        </p:nvSpPr>
        <p:spPr>
          <a:xfrm flipH="1">
            <a:off x="1865970" y="3414058"/>
            <a:ext cx="1604198" cy="984885"/>
          </a:xfrm>
          <a:prstGeom prst="rect">
            <a:avLst/>
          </a:prstGeom>
          <a:noFill/>
        </p:spPr>
        <p:txBody>
          <a:bodyPr wrap="square" lIns="91440" tIns="45720" rIns="91440" bIns="45720" rtlCol="0" anchor="t">
            <a:spAutoFit/>
          </a:bodyPr>
          <a:lstStyle/>
          <a:p>
            <a:pPr algn="ctr"/>
            <a:r>
              <a:rPr lang="en-US" sz="2000" b="1">
                <a:solidFill>
                  <a:schemeClr val="bg1"/>
                </a:solidFill>
              </a:rPr>
              <a:t>Gut-Brain Axis</a:t>
            </a:r>
            <a:endParaRPr lang="en-US" sz="2000" b="1">
              <a:solidFill>
                <a:schemeClr val="bg1"/>
              </a:solidFill>
              <a:cs typeface="Calibri"/>
            </a:endParaRPr>
          </a:p>
          <a:p>
            <a:endParaRPr lang="en-US"/>
          </a:p>
        </p:txBody>
      </p:sp>
      <p:sp>
        <p:nvSpPr>
          <p:cNvPr id="10" name="TextBox 9">
            <a:extLst>
              <a:ext uri="{FF2B5EF4-FFF2-40B4-BE49-F238E27FC236}">
                <a16:creationId xmlns:a16="http://schemas.microsoft.com/office/drawing/2014/main" id="{57E9C1A7-A4B7-4B18-B07A-3DB75B96EB98}"/>
              </a:ext>
            </a:extLst>
          </p:cNvPr>
          <p:cNvSpPr txBox="1"/>
          <p:nvPr/>
        </p:nvSpPr>
        <p:spPr>
          <a:xfrm flipH="1">
            <a:off x="8574383" y="2951887"/>
            <a:ext cx="1791748" cy="1323439"/>
          </a:xfrm>
          <a:prstGeom prst="rect">
            <a:avLst/>
          </a:prstGeom>
          <a:noFill/>
        </p:spPr>
        <p:txBody>
          <a:bodyPr wrap="square" lIns="91440" tIns="45720" rIns="91440" bIns="45720" rtlCol="0" anchor="t">
            <a:spAutoFit/>
          </a:bodyPr>
          <a:lstStyle/>
          <a:p>
            <a:pPr algn="ctr"/>
            <a:r>
              <a:rPr lang="en-US" sz="2000" b="1">
                <a:solidFill>
                  <a:schemeClr val="bg1"/>
                </a:solidFill>
              </a:rPr>
              <a:t>Sleep &amp; Circadian Rhythms</a:t>
            </a:r>
            <a:endParaRPr lang="en-US" sz="2000" b="1">
              <a:solidFill>
                <a:schemeClr val="bg1"/>
              </a:solidFill>
              <a:cs typeface="Calibri"/>
            </a:endParaRPr>
          </a:p>
          <a:p>
            <a:endParaRPr lang="en-US" sz="2000">
              <a:solidFill>
                <a:schemeClr val="bg1"/>
              </a:solidFill>
            </a:endParaRPr>
          </a:p>
        </p:txBody>
      </p:sp>
    </p:spTree>
    <p:extLst>
      <p:ext uri="{BB962C8B-B14F-4D97-AF65-F5344CB8AC3E}">
        <p14:creationId xmlns:p14="http://schemas.microsoft.com/office/powerpoint/2010/main" val="419501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C2BE-C13C-4164-8817-BCDEFA7A07E5}"/>
              </a:ext>
            </a:extLst>
          </p:cNvPr>
          <p:cNvSpPr>
            <a:spLocks noGrp="1"/>
          </p:cNvSpPr>
          <p:nvPr>
            <p:ph type="title"/>
          </p:nvPr>
        </p:nvSpPr>
        <p:spPr/>
        <p:txBody>
          <a:bodyPr/>
          <a:lstStyle/>
          <a:p>
            <a:r>
              <a:rPr lang="en-US" dirty="0">
                <a:solidFill>
                  <a:srgbClr val="00B050"/>
                </a:solidFill>
              </a:rPr>
              <a:t>Nutrition Considerations with Concussion</a:t>
            </a:r>
          </a:p>
        </p:txBody>
      </p:sp>
      <p:sp>
        <p:nvSpPr>
          <p:cNvPr id="3" name="Content Placeholder 2">
            <a:extLst>
              <a:ext uri="{FF2B5EF4-FFF2-40B4-BE49-F238E27FC236}">
                <a16:creationId xmlns:a16="http://schemas.microsoft.com/office/drawing/2014/main" id="{0F1E8261-66A0-4276-88B2-6069E2ECE9D4}"/>
              </a:ext>
            </a:extLst>
          </p:cNvPr>
          <p:cNvSpPr>
            <a:spLocks noGrp="1"/>
          </p:cNvSpPr>
          <p:nvPr>
            <p:ph idx="1"/>
          </p:nvPr>
        </p:nvSpPr>
        <p:spPr>
          <a:xfrm>
            <a:off x="0" y="1825625"/>
            <a:ext cx="11482754" cy="4351338"/>
          </a:xfrm>
        </p:spPr>
        <p:txBody>
          <a:bodyPr vert="horz" lIns="91440" tIns="45720" rIns="91440" bIns="45720" numCol="2" rtlCol="0" anchor="t">
            <a:normAutofit fontScale="85000" lnSpcReduction="20000"/>
          </a:bodyPr>
          <a:lstStyle/>
          <a:p>
            <a:pPr marL="1371600" marR="0" lvl="2" indent="-457200">
              <a:lnSpc>
                <a:spcPct val="107000"/>
              </a:lnSpc>
              <a:spcBef>
                <a:spcPts val="0"/>
              </a:spcBef>
              <a:spcAft>
                <a:spcPts val="0"/>
              </a:spcAft>
              <a:buFont typeface="+mj-lt"/>
              <a:buAutoNum type="arabicPeriod"/>
            </a:pPr>
            <a:r>
              <a:rPr lang="en-US" sz="2400" b="1" i="1" u="sng" dirty="0">
                <a:latin typeface="Calibri"/>
                <a:ea typeface="Calibri" panose="020F0502020204030204" pitchFamily="34" charset="0"/>
                <a:cs typeface="Times New Roman"/>
              </a:rPr>
              <a:t>Pre-Existing Nutritional Status</a:t>
            </a:r>
          </a:p>
          <a:p>
            <a:pPr lvl="3">
              <a:lnSpc>
                <a:spcPct val="107000"/>
              </a:lnSpc>
              <a:spcBef>
                <a:spcPts val="0"/>
              </a:spcBef>
            </a:pPr>
            <a:r>
              <a:rPr lang="en-US" sz="2200" dirty="0">
                <a:latin typeface="Calibri"/>
                <a:ea typeface="Calibri" panose="020F0502020204030204" pitchFamily="34" charset="0"/>
                <a:cs typeface="Times New Roman"/>
              </a:rPr>
              <a:t>Omega-3 Status</a:t>
            </a:r>
          </a:p>
          <a:p>
            <a:pPr lvl="3">
              <a:lnSpc>
                <a:spcPct val="107000"/>
              </a:lnSpc>
              <a:spcBef>
                <a:spcPts val="0"/>
              </a:spcBef>
            </a:pPr>
            <a:r>
              <a:rPr lang="en-US" sz="2200" dirty="0">
                <a:latin typeface="Calibri"/>
                <a:ea typeface="Calibri" panose="020F0502020204030204" pitchFamily="34" charset="0"/>
                <a:cs typeface="Times New Roman"/>
              </a:rPr>
              <a:t>Current Energy Availability Status</a:t>
            </a:r>
          </a:p>
          <a:p>
            <a:pPr lvl="3">
              <a:lnSpc>
                <a:spcPct val="107000"/>
              </a:lnSpc>
              <a:spcBef>
                <a:spcPts val="0"/>
              </a:spcBef>
              <a:buFont typeface="Symbol" panose="05050102010706020507" pitchFamily="18" charset="2"/>
              <a:buChar char=""/>
            </a:pPr>
            <a:r>
              <a:rPr lang="en-US" sz="2200" dirty="0">
                <a:effectLst/>
                <a:latin typeface="Calibri"/>
                <a:ea typeface="Calibri" panose="020F0502020204030204" pitchFamily="34" charset="0"/>
                <a:cs typeface="Times New Roman"/>
              </a:rPr>
              <a:t>Inflammatory Status (&amp; history of mediation strategies – NSAID’s)</a:t>
            </a:r>
          </a:p>
          <a:p>
            <a:pPr lvl="3">
              <a:lnSpc>
                <a:spcPct val="107000"/>
              </a:lnSpc>
              <a:spcBef>
                <a:spcPts val="0"/>
              </a:spcBef>
              <a:buFont typeface="Symbol" panose="05050102010706020507" pitchFamily="18" charset="2"/>
              <a:buChar char=""/>
            </a:pPr>
            <a:endParaRPr lang="en-US" sz="2200" dirty="0">
              <a:effectLst/>
              <a:latin typeface="Calibri"/>
              <a:ea typeface="Calibri" panose="020F0502020204030204" pitchFamily="34" charset="0"/>
              <a:cs typeface="Times New Roman"/>
            </a:endParaRPr>
          </a:p>
          <a:p>
            <a:pPr marL="1371600" lvl="2" indent="-457200">
              <a:lnSpc>
                <a:spcPct val="107000"/>
              </a:lnSpc>
              <a:spcBef>
                <a:spcPts val="0"/>
              </a:spcBef>
              <a:buFont typeface="+mj-lt"/>
              <a:buAutoNum type="arabicPeriod"/>
            </a:pPr>
            <a:r>
              <a:rPr lang="en-US" sz="2400" b="1" i="1" u="sng" dirty="0">
                <a:latin typeface="Calibri"/>
                <a:ea typeface="Calibri" panose="020F0502020204030204" pitchFamily="34" charset="0"/>
                <a:cs typeface="Times New Roman"/>
              </a:rPr>
              <a:t>Other Nutrition Factors</a:t>
            </a:r>
            <a:endParaRPr lang="en-US" sz="2400" b="1" i="1" u="sng" dirty="0">
              <a:effectLst/>
              <a:latin typeface="Calibri"/>
              <a:ea typeface="Calibri" panose="020F0502020204030204" pitchFamily="34" charset="0"/>
              <a:cs typeface="Times New Roman"/>
            </a:endParaRPr>
          </a:p>
          <a:p>
            <a:pPr lvl="3">
              <a:lnSpc>
                <a:spcPct val="107000"/>
              </a:lnSpc>
              <a:spcBef>
                <a:spcPts val="0"/>
              </a:spcBef>
              <a:buFont typeface="Symbol" panose="05050102010706020507" pitchFamily="18" charset="2"/>
              <a:buChar char=""/>
            </a:pPr>
            <a:r>
              <a:rPr lang="en-US" sz="2200" dirty="0">
                <a:latin typeface="Calibri"/>
                <a:ea typeface="Calibri" panose="020F0502020204030204" pitchFamily="34" charset="0"/>
                <a:cs typeface="Times New Roman"/>
              </a:rPr>
              <a:t>Previous specialty diets (&amp; tolerance)</a:t>
            </a:r>
          </a:p>
          <a:p>
            <a:pPr lvl="3">
              <a:lnSpc>
                <a:spcPct val="107000"/>
              </a:lnSpc>
              <a:spcBef>
                <a:spcPts val="0"/>
              </a:spcBef>
              <a:buFont typeface="Symbol" panose="05050102010706020507" pitchFamily="18" charset="2"/>
              <a:buChar char=""/>
            </a:pPr>
            <a:r>
              <a:rPr lang="en-US" sz="2200" dirty="0">
                <a:effectLst/>
                <a:latin typeface="Calibri"/>
                <a:ea typeface="Calibri" panose="020F0502020204030204" pitchFamily="34" charset="0"/>
                <a:cs typeface="Times New Roman"/>
              </a:rPr>
              <a:t>Supplementation (&amp; tolerance)</a:t>
            </a:r>
          </a:p>
          <a:p>
            <a:pPr lvl="3">
              <a:lnSpc>
                <a:spcPct val="107000"/>
              </a:lnSpc>
              <a:spcBef>
                <a:spcPts val="0"/>
              </a:spcBef>
              <a:buFont typeface="Symbol" panose="05050102010706020507" pitchFamily="18" charset="2"/>
              <a:buChar char=""/>
            </a:pPr>
            <a:r>
              <a:rPr lang="en-US" sz="2200" dirty="0">
                <a:latin typeface="Calibri"/>
                <a:ea typeface="Calibri" panose="020F0502020204030204" pitchFamily="34" charset="0"/>
                <a:cs typeface="Times New Roman"/>
              </a:rPr>
              <a:t>Appetite &amp; response to periods of inactivity (under/overeating?)</a:t>
            </a:r>
          </a:p>
          <a:p>
            <a:pPr lvl="3">
              <a:lnSpc>
                <a:spcPct val="107000"/>
              </a:lnSpc>
              <a:spcBef>
                <a:spcPts val="0"/>
              </a:spcBef>
              <a:buFont typeface="Symbol" panose="05050102010706020507" pitchFamily="18" charset="2"/>
              <a:buChar char=""/>
            </a:pPr>
            <a:r>
              <a:rPr lang="en-US" sz="2200" dirty="0">
                <a:effectLst/>
                <a:latin typeface="Calibri"/>
                <a:ea typeface="Calibri" panose="020F0502020204030204" pitchFamily="34" charset="0"/>
                <a:cs typeface="Times New Roman"/>
              </a:rPr>
              <a:t>Gastrointestinal issues (including food intolerances)</a:t>
            </a:r>
          </a:p>
          <a:p>
            <a:pPr lvl="3">
              <a:lnSpc>
                <a:spcPct val="107000"/>
              </a:lnSpc>
              <a:spcBef>
                <a:spcPts val="0"/>
              </a:spcBef>
              <a:buFont typeface="Symbol" panose="05050102010706020507" pitchFamily="18" charset="2"/>
              <a:buChar char=""/>
            </a:pPr>
            <a:r>
              <a:rPr lang="en-US" sz="2200" dirty="0">
                <a:ea typeface="Calibri" panose="020F0502020204030204" pitchFamily="34" charset="0"/>
                <a:cs typeface="Times New Roman"/>
              </a:rPr>
              <a:t>Current medications/NSAID’s</a:t>
            </a:r>
          </a:p>
          <a:p>
            <a:pPr lvl="3">
              <a:lnSpc>
                <a:spcPct val="107000"/>
              </a:lnSpc>
              <a:spcBef>
                <a:spcPts val="0"/>
              </a:spcBef>
              <a:buFont typeface="Symbol" panose="05050102010706020507" pitchFamily="18" charset="2"/>
              <a:buChar char=""/>
            </a:pPr>
            <a:endParaRPr lang="en-US" sz="2200" dirty="0">
              <a:effectLst/>
              <a:latin typeface="Calibri"/>
              <a:ea typeface="Calibri" panose="020F0502020204030204" pitchFamily="34" charset="0"/>
              <a:cs typeface="Times New Roman"/>
            </a:endParaRPr>
          </a:p>
          <a:p>
            <a:pPr lvl="3">
              <a:lnSpc>
                <a:spcPct val="107000"/>
              </a:lnSpc>
              <a:spcBef>
                <a:spcPts val="0"/>
              </a:spcBef>
              <a:buFont typeface="Symbol" panose="05050102010706020507" pitchFamily="18" charset="2"/>
              <a:buChar char=""/>
            </a:pPr>
            <a:endParaRPr lang="en-US" sz="2200" dirty="0">
              <a:effectLst/>
              <a:latin typeface="Calibri"/>
              <a:ea typeface="Calibri" panose="020F0502020204030204" pitchFamily="34" charset="0"/>
              <a:cs typeface="Times New Roman"/>
            </a:endParaRPr>
          </a:p>
          <a:p>
            <a:pPr marL="1371600" lvl="2" indent="-457200">
              <a:lnSpc>
                <a:spcPct val="107000"/>
              </a:lnSpc>
              <a:spcBef>
                <a:spcPts val="0"/>
              </a:spcBef>
              <a:buFont typeface="+mj-lt"/>
              <a:buAutoNum type="arabicPeriod"/>
            </a:pPr>
            <a:r>
              <a:rPr lang="en-US" sz="2400" b="1" i="1" u="sng" dirty="0">
                <a:latin typeface="Calibri"/>
                <a:ea typeface="Calibri" panose="020F0502020204030204" pitchFamily="34" charset="0"/>
                <a:cs typeface="Times New Roman"/>
              </a:rPr>
              <a:t>Other Contributing Factors</a:t>
            </a:r>
            <a:endParaRPr lang="en-US" sz="2400" b="1" i="1" u="sng" dirty="0">
              <a:effectLst/>
              <a:latin typeface="Calibri"/>
              <a:ea typeface="Calibri" panose="020F0502020204030204" pitchFamily="34" charset="0"/>
              <a:cs typeface="Times New Roman"/>
            </a:endParaRPr>
          </a:p>
          <a:p>
            <a:pPr lvl="3">
              <a:lnSpc>
                <a:spcPct val="107000"/>
              </a:lnSpc>
              <a:spcBef>
                <a:spcPts val="0"/>
              </a:spcBef>
              <a:buFont typeface="Symbol" panose="05050102010706020507" pitchFamily="18" charset="2"/>
              <a:buChar char=""/>
            </a:pPr>
            <a:r>
              <a:rPr lang="en-US" sz="2200" dirty="0">
                <a:effectLst/>
                <a:latin typeface="Calibri"/>
                <a:ea typeface="Calibri" panose="020F0502020204030204" pitchFamily="34" charset="0"/>
                <a:cs typeface="Times New Roman"/>
              </a:rPr>
              <a:t>Mood/Mental Health Status</a:t>
            </a:r>
          </a:p>
          <a:p>
            <a:pPr lvl="3">
              <a:lnSpc>
                <a:spcPct val="107000"/>
              </a:lnSpc>
              <a:spcBef>
                <a:spcPts val="0"/>
              </a:spcBef>
              <a:buFont typeface="Symbol" panose="05050102010706020507" pitchFamily="18" charset="2"/>
              <a:buChar char=""/>
            </a:pPr>
            <a:r>
              <a:rPr lang="en-US" sz="2200" dirty="0">
                <a:ea typeface="Calibri" panose="020F0502020204030204" pitchFamily="34" charset="0"/>
                <a:cs typeface="Times New Roman"/>
              </a:rPr>
              <a:t>Sleep history &amp; any hx of sleep aids</a:t>
            </a:r>
          </a:p>
          <a:p>
            <a:pPr marL="1371600" lvl="3" indent="0">
              <a:lnSpc>
                <a:spcPct val="107000"/>
              </a:lnSpc>
              <a:spcBef>
                <a:spcPts val="0"/>
              </a:spcBef>
              <a:buNone/>
            </a:pPr>
            <a:endParaRPr lang="en-US" sz="2200" dirty="0">
              <a:effectLst/>
              <a:latin typeface="Calibri"/>
              <a:ea typeface="Calibri" panose="020F0502020204030204" pitchFamily="34" charset="0"/>
              <a:cs typeface="Times New Roman"/>
            </a:endParaRPr>
          </a:p>
          <a:p>
            <a:pPr marL="1371600" lvl="2" indent="-457200">
              <a:lnSpc>
                <a:spcPct val="107000"/>
              </a:lnSpc>
              <a:spcBef>
                <a:spcPts val="0"/>
              </a:spcBef>
              <a:buFont typeface="+mj-lt"/>
              <a:buAutoNum type="arabicPeriod"/>
            </a:pPr>
            <a:r>
              <a:rPr lang="en-US" sz="2400" b="1" i="1" u="sng" dirty="0">
                <a:latin typeface="Calibri"/>
                <a:ea typeface="Calibri" panose="020F0502020204030204" pitchFamily="34" charset="0"/>
                <a:cs typeface="Times New Roman"/>
              </a:rPr>
              <a:t>Ongoing Considerations</a:t>
            </a:r>
          </a:p>
          <a:p>
            <a:pPr lvl="3">
              <a:lnSpc>
                <a:spcPct val="107000"/>
              </a:lnSpc>
              <a:spcBef>
                <a:spcPts val="0"/>
              </a:spcBef>
              <a:buFont typeface="Symbol" panose="05050102010706020507" pitchFamily="18" charset="2"/>
              <a:buChar char=""/>
            </a:pPr>
            <a:r>
              <a:rPr lang="en-US" sz="2200" dirty="0">
                <a:effectLst/>
                <a:latin typeface="Calibri"/>
                <a:ea typeface="Calibri" panose="020F0502020204030204" pitchFamily="34" charset="0"/>
                <a:cs typeface="Times New Roman"/>
              </a:rPr>
              <a:t>Concussion History (&amp; recovery)</a:t>
            </a:r>
            <a:endParaRPr lang="en-US" sz="2200" dirty="0">
              <a:latin typeface="Calibri"/>
              <a:ea typeface="Calibri" panose="020F0502020204030204" pitchFamily="34" charset="0"/>
              <a:cs typeface="Times New Roman"/>
            </a:endParaRPr>
          </a:p>
          <a:p>
            <a:pPr lvl="3">
              <a:lnSpc>
                <a:spcPct val="107000"/>
              </a:lnSpc>
              <a:spcBef>
                <a:spcPts val="0"/>
              </a:spcBef>
              <a:buFont typeface="Symbol" panose="05050102010706020507" pitchFamily="18" charset="2"/>
              <a:buChar char=""/>
            </a:pPr>
            <a:r>
              <a:rPr lang="en-US" sz="2200" dirty="0">
                <a:effectLst/>
                <a:latin typeface="Calibri"/>
                <a:ea typeface="Calibri" panose="020F0502020204030204" pitchFamily="34" charset="0"/>
                <a:cs typeface="Times New Roman"/>
              </a:rPr>
              <a:t>Training Phase / Fight Status </a:t>
            </a:r>
          </a:p>
          <a:p>
            <a:pPr lvl="3">
              <a:lnSpc>
                <a:spcPct val="107000"/>
              </a:lnSpc>
              <a:spcBef>
                <a:spcPts val="0"/>
              </a:spcBef>
              <a:buFont typeface="Symbol" panose="05050102010706020507" pitchFamily="18" charset="2"/>
              <a:buChar char=""/>
            </a:pPr>
            <a:r>
              <a:rPr lang="en-US" sz="2200" dirty="0">
                <a:latin typeface="Calibri"/>
                <a:ea typeface="Calibri" panose="020F0502020204030204" pitchFamily="34" charset="0"/>
                <a:cs typeface="Times New Roman"/>
              </a:rPr>
              <a:t>Social / Environmental Support Structure</a:t>
            </a:r>
          </a:p>
          <a:p>
            <a:pPr lvl="3">
              <a:lnSpc>
                <a:spcPct val="107000"/>
              </a:lnSpc>
              <a:spcBef>
                <a:spcPts val="0"/>
              </a:spcBef>
              <a:buFont typeface="Symbol" panose="05050102010706020507" pitchFamily="18" charset="2"/>
              <a:buChar char=""/>
            </a:pPr>
            <a:r>
              <a:rPr lang="en-US" sz="2200" dirty="0">
                <a:latin typeface="Calibri"/>
                <a:ea typeface="Calibri" panose="020F0502020204030204" pitchFamily="34" charset="0"/>
                <a:cs typeface="Times New Roman"/>
              </a:rPr>
              <a:t>Historical Appetite Response to training shifts</a:t>
            </a:r>
          </a:p>
          <a:p>
            <a:pPr lvl="3">
              <a:lnSpc>
                <a:spcPct val="107000"/>
              </a:lnSpc>
              <a:spcBef>
                <a:spcPts val="0"/>
              </a:spcBef>
              <a:buFont typeface="Symbol" panose="05050102010706020507" pitchFamily="18" charset="2"/>
              <a:buChar char=""/>
            </a:pPr>
            <a:r>
              <a:rPr lang="en-US" sz="2200" dirty="0">
                <a:latin typeface="Calibri"/>
                <a:ea typeface="Calibri" panose="020F0502020204030204" pitchFamily="34" charset="0"/>
                <a:cs typeface="Times New Roman"/>
              </a:rPr>
              <a:t>Nutrition &amp; Supplement Plan Tolerance</a:t>
            </a:r>
          </a:p>
          <a:p>
            <a:pPr lvl="3">
              <a:lnSpc>
                <a:spcPct val="107000"/>
              </a:lnSpc>
              <a:spcBef>
                <a:spcPts val="0"/>
              </a:spcBef>
              <a:buFont typeface="Symbol" panose="05050102010706020507" pitchFamily="18" charset="2"/>
              <a:buChar char=""/>
            </a:pPr>
            <a:r>
              <a:rPr lang="en-US" sz="2200" b="1" i="1" dirty="0">
                <a:solidFill>
                  <a:srgbClr val="FF0000"/>
                </a:solidFill>
                <a:latin typeface="Calibri"/>
                <a:ea typeface="Calibri" panose="020F0502020204030204" pitchFamily="34" charset="0"/>
                <a:cs typeface="Times New Roman"/>
              </a:rPr>
              <a:t>MEDICAL &amp; TRAINING PROGRESSIONS</a:t>
            </a:r>
          </a:p>
          <a:p>
            <a:pPr lvl="3">
              <a:lnSpc>
                <a:spcPct val="107000"/>
              </a:lnSpc>
              <a:spcBef>
                <a:spcPts val="0"/>
              </a:spcBef>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3">
              <a:lnSpc>
                <a:spcPct val="107000"/>
              </a:lnSpc>
              <a:spcBef>
                <a:spcPts val="0"/>
              </a:spcBef>
              <a:buFont typeface="Calibri Light" panose="020F0302020204030204"/>
              <a:buAutoNum type="arabicPeriod"/>
            </a:pPr>
            <a:endParaRPr lang="en-US" sz="2400" dirty="0">
              <a:cs typeface="Times New Roman"/>
            </a:endParaRPr>
          </a:p>
          <a:p>
            <a:endParaRPr lang="en-US" dirty="0">
              <a:cs typeface="Calibri" panose="020F0502020204030204"/>
            </a:endParaRPr>
          </a:p>
        </p:txBody>
      </p:sp>
    </p:spTree>
    <p:extLst>
      <p:ext uri="{BB962C8B-B14F-4D97-AF65-F5344CB8AC3E}">
        <p14:creationId xmlns:p14="http://schemas.microsoft.com/office/powerpoint/2010/main" val="95468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9" end="1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0" end="2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21" end="2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2" end="2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929FA-B6C7-42D2-8D9D-3600DC5452DB}"/>
              </a:ext>
            </a:extLst>
          </p:cNvPr>
          <p:cNvSpPr>
            <a:spLocks noGrp="1"/>
          </p:cNvSpPr>
          <p:nvPr>
            <p:ph type="title"/>
          </p:nvPr>
        </p:nvSpPr>
        <p:spPr>
          <a:xfrm>
            <a:off x="717659" y="469431"/>
            <a:ext cx="10586037" cy="795372"/>
          </a:xfrm>
        </p:spPr>
        <p:txBody>
          <a:bodyPr/>
          <a:lstStyle/>
          <a:p>
            <a:r>
              <a:rPr lang="en-US">
                <a:solidFill>
                  <a:srgbClr val="FF0000"/>
                </a:solidFill>
                <a:cs typeface="Calibri Light"/>
              </a:rPr>
              <a:t>How to Manage at Home</a:t>
            </a:r>
            <a:endParaRPr lang="en-US">
              <a:solidFill>
                <a:srgbClr val="FF0000"/>
              </a:solidFill>
            </a:endParaRPr>
          </a:p>
        </p:txBody>
      </p:sp>
      <p:sp>
        <p:nvSpPr>
          <p:cNvPr id="3" name="Content Placeholder 2">
            <a:extLst>
              <a:ext uri="{FF2B5EF4-FFF2-40B4-BE49-F238E27FC236}">
                <a16:creationId xmlns:a16="http://schemas.microsoft.com/office/drawing/2014/main" id="{79834E84-1352-4A86-85E9-AF89D34EE43A}"/>
              </a:ext>
            </a:extLst>
          </p:cNvPr>
          <p:cNvSpPr>
            <a:spLocks noGrp="1"/>
          </p:cNvSpPr>
          <p:nvPr>
            <p:ph idx="1"/>
          </p:nvPr>
        </p:nvSpPr>
        <p:spPr>
          <a:xfrm>
            <a:off x="114300" y="1514964"/>
            <a:ext cx="10515600" cy="5035183"/>
          </a:xfrm>
        </p:spPr>
        <p:txBody>
          <a:bodyPr vert="horz" lIns="91440" tIns="45720" rIns="91440" bIns="45720" rtlCol="0" anchor="t">
            <a:noAutofit/>
          </a:bodyPr>
          <a:lstStyle/>
          <a:p>
            <a:pPr lvl="1"/>
            <a:r>
              <a:rPr lang="en-US" sz="1800">
                <a:ea typeface="+mn-lt"/>
                <a:cs typeface="+mn-lt"/>
              </a:rPr>
              <a:t>Brain and Physical rest 24-48 hrs. </a:t>
            </a:r>
            <a:endParaRPr lang="en-US" sz="1800">
              <a:cs typeface="Calibri" panose="020F0502020204030204"/>
            </a:endParaRPr>
          </a:p>
          <a:p>
            <a:pPr lvl="2"/>
            <a:r>
              <a:rPr lang="en-US" sz="1400">
                <a:ea typeface="+mn-lt"/>
                <a:cs typeface="+mn-lt"/>
              </a:rPr>
              <a:t>Reduce electronic screen time</a:t>
            </a:r>
            <a:endParaRPr lang="en-US" sz="1400">
              <a:cs typeface="Calibri"/>
            </a:endParaRPr>
          </a:p>
          <a:p>
            <a:pPr lvl="2"/>
            <a:r>
              <a:rPr lang="en-US" sz="1400">
                <a:ea typeface="+mn-lt"/>
                <a:cs typeface="+mn-lt"/>
              </a:rPr>
              <a:t>Limit exposure to bright lights and loud sounds or anything that exacerbates symptoms</a:t>
            </a:r>
            <a:endParaRPr lang="en-US" sz="1400">
              <a:cs typeface="Calibri"/>
            </a:endParaRPr>
          </a:p>
          <a:p>
            <a:pPr lvl="2"/>
            <a:r>
              <a:rPr lang="en-US" sz="1400">
                <a:ea typeface="+mn-lt"/>
                <a:cs typeface="+mn-lt"/>
              </a:rPr>
              <a:t>Avoid alcoholic beverages and excessive caffeine </a:t>
            </a:r>
            <a:endParaRPr lang="en-US" sz="1400">
              <a:cs typeface="Calibri"/>
            </a:endParaRPr>
          </a:p>
          <a:p>
            <a:pPr lvl="2"/>
            <a:r>
              <a:rPr lang="en-US" sz="1400">
                <a:ea typeface="+mn-lt"/>
                <a:cs typeface="+mn-lt"/>
              </a:rPr>
              <a:t>Add in meditation, deep breathing, yoga</a:t>
            </a:r>
            <a:endParaRPr lang="en-US" sz="1400">
              <a:cs typeface="Calibri"/>
            </a:endParaRPr>
          </a:p>
          <a:p>
            <a:pPr lvl="1"/>
            <a:r>
              <a:rPr lang="en-US" sz="1800">
                <a:ea typeface="+mn-lt"/>
                <a:cs typeface="+mn-lt"/>
              </a:rPr>
              <a:t>Stress management </a:t>
            </a:r>
          </a:p>
          <a:p>
            <a:pPr lvl="2"/>
            <a:r>
              <a:rPr lang="en-US" sz="1400">
                <a:ea typeface="+mn-lt"/>
                <a:cs typeface="+mn-lt"/>
              </a:rPr>
              <a:t>Sports psychology (mindfulness, relaxation techniques)</a:t>
            </a:r>
          </a:p>
          <a:p>
            <a:pPr lvl="2"/>
            <a:r>
              <a:rPr lang="en-US" sz="1400">
                <a:ea typeface="+mn-lt"/>
                <a:cs typeface="+mn-lt"/>
              </a:rPr>
              <a:t>Breathing techniques </a:t>
            </a:r>
          </a:p>
          <a:p>
            <a:pPr lvl="2"/>
            <a:r>
              <a:rPr lang="en-US" sz="1400">
                <a:ea typeface="+mn-lt"/>
                <a:cs typeface="+mn-lt"/>
              </a:rPr>
              <a:t>Parasympathetic hobbies (reading, meditation)</a:t>
            </a:r>
            <a:endParaRPr lang="en-US" sz="1400">
              <a:cs typeface="Calibri"/>
            </a:endParaRPr>
          </a:p>
          <a:p>
            <a:pPr lvl="1"/>
            <a:r>
              <a:rPr lang="en-US" sz="1800">
                <a:ea typeface="+mn-lt"/>
                <a:cs typeface="+mn-lt"/>
              </a:rPr>
              <a:t>Sleep</a:t>
            </a:r>
            <a:endParaRPr lang="en-US" sz="1800">
              <a:cs typeface="Calibri"/>
            </a:endParaRPr>
          </a:p>
          <a:p>
            <a:pPr lvl="2"/>
            <a:r>
              <a:rPr lang="en-US" sz="1400">
                <a:ea typeface="+mn-lt"/>
                <a:cs typeface="+mn-lt"/>
              </a:rPr>
              <a:t>Observe and monitor day-and night-time sleep behavior </a:t>
            </a:r>
            <a:endParaRPr lang="en-US" sz="1400">
              <a:cs typeface="Calibri"/>
            </a:endParaRPr>
          </a:p>
          <a:p>
            <a:pPr lvl="3"/>
            <a:r>
              <a:rPr lang="en-US" sz="1200">
                <a:ea typeface="+mn-lt"/>
                <a:cs typeface="+mn-lt"/>
              </a:rPr>
              <a:t>Limit electronic screen time 1-2 hours before bed</a:t>
            </a:r>
            <a:endParaRPr lang="en-US" sz="1200">
              <a:cs typeface="Calibri"/>
            </a:endParaRPr>
          </a:p>
          <a:p>
            <a:pPr lvl="3"/>
            <a:r>
              <a:rPr lang="en-US" sz="1200">
                <a:ea typeface="+mn-lt"/>
                <a:cs typeface="+mn-lt"/>
              </a:rPr>
              <a:t>24-hour circadian shift</a:t>
            </a:r>
            <a:endParaRPr lang="en-US" sz="1200">
              <a:cs typeface="Calibri"/>
            </a:endParaRPr>
          </a:p>
          <a:p>
            <a:pPr lvl="3"/>
            <a:r>
              <a:rPr lang="en-US" sz="1200">
                <a:ea typeface="+mn-lt"/>
                <a:cs typeface="+mn-lt"/>
              </a:rPr>
              <a:t>Sleep diaries and/or sleep questionnaire</a:t>
            </a:r>
          </a:p>
          <a:p>
            <a:pPr lvl="3"/>
            <a:r>
              <a:rPr lang="en-US" sz="1200">
                <a:solidFill>
                  <a:srgbClr val="00B050"/>
                </a:solidFill>
                <a:ea typeface="+mn-lt"/>
                <a:cs typeface="+mn-lt"/>
              </a:rPr>
              <a:t>Nutrition (Melatonin supplementation)</a:t>
            </a:r>
            <a:endParaRPr lang="en-US" sz="1200">
              <a:solidFill>
                <a:srgbClr val="00B050"/>
              </a:solidFill>
              <a:cs typeface="Calibri" panose="020F0502020204030204"/>
            </a:endParaRPr>
          </a:p>
          <a:p>
            <a:pPr lvl="1"/>
            <a:r>
              <a:rPr lang="en-US" sz="1800">
                <a:solidFill>
                  <a:srgbClr val="00B050"/>
                </a:solidFill>
                <a:ea typeface="+mn-lt"/>
                <a:cs typeface="+mn-lt"/>
              </a:rPr>
              <a:t>Nutrition </a:t>
            </a:r>
            <a:endParaRPr lang="en-US" sz="1800">
              <a:solidFill>
                <a:srgbClr val="00B050"/>
              </a:solidFill>
              <a:cs typeface="Calibri"/>
            </a:endParaRPr>
          </a:p>
          <a:p>
            <a:pPr lvl="2"/>
            <a:r>
              <a:rPr lang="en-US" sz="1400">
                <a:solidFill>
                  <a:srgbClr val="00B050"/>
                </a:solidFill>
                <a:ea typeface="+mn-lt"/>
                <a:cs typeface="+mn-lt"/>
              </a:rPr>
              <a:t>Hydration</a:t>
            </a:r>
            <a:endParaRPr lang="en-US" sz="1400">
              <a:solidFill>
                <a:srgbClr val="00B050"/>
              </a:solidFill>
              <a:cs typeface="Calibri"/>
            </a:endParaRPr>
          </a:p>
          <a:p>
            <a:pPr lvl="2"/>
            <a:r>
              <a:rPr lang="en-US" sz="1400">
                <a:solidFill>
                  <a:srgbClr val="00B050"/>
                </a:solidFill>
                <a:ea typeface="+mn-lt"/>
                <a:cs typeface="+mn-lt"/>
              </a:rPr>
              <a:t>Food and Nutrient Recommendations</a:t>
            </a:r>
            <a:endParaRPr lang="en-US" sz="1400">
              <a:solidFill>
                <a:srgbClr val="00B050"/>
              </a:solidFill>
              <a:cs typeface="Calibri"/>
            </a:endParaRPr>
          </a:p>
          <a:p>
            <a:pPr lvl="3"/>
            <a:r>
              <a:rPr lang="en-US" sz="1200">
                <a:solidFill>
                  <a:srgbClr val="00B050"/>
                </a:solidFill>
                <a:ea typeface="+mn-lt"/>
                <a:cs typeface="+mn-lt"/>
              </a:rPr>
              <a:t>PI concussion protocol-food (omega 3, protein, antioxidants)</a:t>
            </a:r>
            <a:endParaRPr lang="en-US" sz="1200">
              <a:solidFill>
                <a:srgbClr val="00B050"/>
              </a:solidFill>
            </a:endParaRPr>
          </a:p>
          <a:p>
            <a:endParaRPr lang="en-US" dirty="0">
              <a:cs typeface="Calibri"/>
            </a:endParaRPr>
          </a:p>
        </p:txBody>
      </p:sp>
      <p:pic>
        <p:nvPicPr>
          <p:cNvPr id="1026" name="Picture 2" descr="Sleep Featured Topics | CDC">
            <a:extLst>
              <a:ext uri="{FF2B5EF4-FFF2-40B4-BE49-F238E27FC236}">
                <a16:creationId xmlns:a16="http://schemas.microsoft.com/office/drawing/2014/main" id="{87A25741-F926-4911-9DF5-115695FB4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531" y="2934296"/>
            <a:ext cx="3970164" cy="265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877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F6E82-D758-4D2F-AA1B-467D98F5C590}"/>
              </a:ext>
            </a:extLst>
          </p:cNvPr>
          <p:cNvSpPr>
            <a:spLocks noGrp="1"/>
          </p:cNvSpPr>
          <p:nvPr>
            <p:ph type="title"/>
          </p:nvPr>
        </p:nvSpPr>
        <p:spPr/>
        <p:txBody>
          <a:bodyPr/>
          <a:lstStyle/>
          <a:p>
            <a:r>
              <a:rPr lang="en-US">
                <a:solidFill>
                  <a:srgbClr val="FF0000"/>
                </a:solidFill>
              </a:rPr>
              <a:t>Specialized Treatments at Therapy</a:t>
            </a:r>
          </a:p>
        </p:txBody>
      </p:sp>
      <p:sp>
        <p:nvSpPr>
          <p:cNvPr id="3" name="Content Placeholder 2">
            <a:extLst>
              <a:ext uri="{FF2B5EF4-FFF2-40B4-BE49-F238E27FC236}">
                <a16:creationId xmlns:a16="http://schemas.microsoft.com/office/drawing/2014/main" id="{F05ADF55-627A-49EE-A70F-C119D3AB0C95}"/>
              </a:ext>
            </a:extLst>
          </p:cNvPr>
          <p:cNvSpPr>
            <a:spLocks noGrp="1"/>
          </p:cNvSpPr>
          <p:nvPr>
            <p:ph sz="half" idx="1"/>
          </p:nvPr>
        </p:nvSpPr>
        <p:spPr>
          <a:xfrm>
            <a:off x="-95250" y="1596887"/>
            <a:ext cx="6191250" cy="4580076"/>
          </a:xfrm>
        </p:spPr>
        <p:txBody>
          <a:bodyPr vert="horz" lIns="91440" tIns="45720" rIns="91440" bIns="45720" rtlCol="0" anchor="t">
            <a:normAutofit lnSpcReduction="10000"/>
          </a:bodyPr>
          <a:lstStyle/>
          <a:p>
            <a:pPr marL="1143000" marR="0" lvl="2" indent="-228600">
              <a:lnSpc>
                <a:spcPct val="107000"/>
              </a:lnSpc>
              <a:spcBef>
                <a:spcPts val="0"/>
              </a:spcBef>
              <a:spcAft>
                <a:spcPts val="0"/>
              </a:spcAft>
              <a:buFont typeface="Symbol" panose="05050102010706020507" pitchFamily="18" charset="2"/>
              <a:buChar char=""/>
            </a:pPr>
            <a:r>
              <a:rPr lang="en-US" sz="1800">
                <a:effectLst/>
                <a:latin typeface="Calibri"/>
                <a:ea typeface="Calibri" panose="020F0502020204030204" pitchFamily="34" charset="0"/>
                <a:cs typeface="Times New Roman"/>
              </a:rPr>
              <a:t>Vestibular</a:t>
            </a:r>
          </a:p>
          <a:p>
            <a:pPr marL="1600200" marR="0" lvl="3" indent="-228600">
              <a:lnSpc>
                <a:spcPct val="107000"/>
              </a:lnSpc>
              <a:spcBef>
                <a:spcPts val="0"/>
              </a:spcBef>
              <a:spcAft>
                <a:spcPts val="0"/>
              </a:spcAft>
              <a:buFont typeface="+mj-lt"/>
              <a:buAutoNum type="arabicPeriod"/>
            </a:pPr>
            <a:r>
              <a:rPr lang="en-US" sz="1600">
                <a:effectLst/>
                <a:latin typeface="Calibri"/>
                <a:ea typeface="Calibri" panose="020F0502020204030204" pitchFamily="34" charset="0"/>
                <a:cs typeface="Times New Roman"/>
              </a:rPr>
              <a:t>Gaze Stabilization Exercises</a:t>
            </a:r>
          </a:p>
          <a:p>
            <a:pPr lvl="3">
              <a:lnSpc>
                <a:spcPct val="107000"/>
              </a:lnSpc>
              <a:spcBef>
                <a:spcPts val="0"/>
              </a:spcBef>
              <a:buFont typeface="+mj-lt"/>
              <a:buAutoNum type="arabicPeriod"/>
            </a:pPr>
            <a:r>
              <a:rPr lang="en-US" sz="1600">
                <a:effectLst/>
                <a:latin typeface="Calibri"/>
                <a:ea typeface="Calibri" panose="020F0502020204030204" pitchFamily="34" charset="0"/>
                <a:cs typeface="Times New Roman"/>
              </a:rPr>
              <a:t>Walking with Head Turns (side-to-side, or up and down</a:t>
            </a:r>
            <a:r>
              <a:rPr lang="en-US" sz="1600">
                <a:latin typeface="Calibri"/>
                <a:ea typeface="Calibri" panose="020F0502020204030204" pitchFamily="34" charset="0"/>
                <a:cs typeface="Times New Roman"/>
              </a:rPr>
              <a:t>) </a:t>
            </a:r>
            <a:endParaRPr lang="en-US" sz="1600">
              <a:effectLst/>
              <a:latin typeface="Calibri"/>
              <a:ea typeface="Calibri" panose="020F0502020204030204" pitchFamily="34" charset="0"/>
              <a:cs typeface="Times New Roman" panose="02020603050405020304" pitchFamily="18" charset="0"/>
            </a:endParaRPr>
          </a:p>
          <a:p>
            <a:pPr lvl="3">
              <a:lnSpc>
                <a:spcPct val="107000"/>
              </a:lnSpc>
              <a:spcBef>
                <a:spcPts val="0"/>
              </a:spcBef>
              <a:buFont typeface="+mj-lt"/>
              <a:buAutoNum type="arabicPeriod"/>
            </a:pPr>
            <a:r>
              <a:rPr lang="en-US" sz="1600" err="1">
                <a:effectLst/>
                <a:latin typeface="Calibri"/>
                <a:ea typeface="Calibri" panose="020F0502020204030204" pitchFamily="34" charset="0"/>
                <a:cs typeface="Times New Roman"/>
              </a:rPr>
              <a:t>Canalith</a:t>
            </a:r>
            <a:r>
              <a:rPr lang="en-US" sz="1600">
                <a:effectLst/>
                <a:latin typeface="Calibri"/>
                <a:ea typeface="Calibri" panose="020F0502020204030204" pitchFamily="34" charset="0"/>
                <a:cs typeface="Times New Roman"/>
              </a:rPr>
              <a:t> Repositioning Maneuvers</a:t>
            </a:r>
            <a:r>
              <a:rPr lang="en-US" sz="1600">
                <a:latin typeface="Calibri"/>
                <a:ea typeface="Calibri" panose="020F0502020204030204" pitchFamily="34" charset="0"/>
                <a:cs typeface="Times New Roman"/>
              </a:rPr>
              <a:t> </a:t>
            </a:r>
          </a:p>
          <a:p>
            <a:pPr marL="1600200" marR="0" lvl="3" indent="-228600">
              <a:lnSpc>
                <a:spcPct val="107000"/>
              </a:lnSpc>
              <a:spcBef>
                <a:spcPts val="0"/>
              </a:spcBef>
              <a:spcAft>
                <a:spcPts val="0"/>
              </a:spcAft>
              <a:buFont typeface="+mj-lt"/>
              <a:buAutoNum type="arabicPeriod"/>
            </a:pPr>
            <a:r>
              <a:rPr lang="en-US" sz="1600">
                <a:effectLst/>
                <a:latin typeface="Calibri"/>
                <a:ea typeface="Calibri" panose="020F0502020204030204" pitchFamily="34" charset="0"/>
                <a:cs typeface="Times New Roman"/>
              </a:rPr>
              <a:t>Habituation Exercise</a:t>
            </a:r>
          </a:p>
          <a:p>
            <a:pPr lvl="3">
              <a:lnSpc>
                <a:spcPct val="107000"/>
              </a:lnSpc>
              <a:spcBef>
                <a:spcPts val="0"/>
              </a:spcBef>
              <a:buFont typeface="+mj-lt"/>
              <a:buAutoNum type="arabicPeriod"/>
            </a:pPr>
            <a:r>
              <a:rPr lang="en-US" sz="1600">
                <a:effectLst/>
                <a:latin typeface="Calibri"/>
                <a:ea typeface="Calibri" panose="020F0502020204030204" pitchFamily="34" charset="0"/>
                <a:cs typeface="Times New Roman"/>
              </a:rPr>
              <a:t>Aerobic Exercise</a:t>
            </a:r>
            <a:r>
              <a:rPr lang="en-US" sz="1600">
                <a:latin typeface="Calibri"/>
                <a:ea typeface="Calibri" panose="020F0502020204030204" pitchFamily="34" charset="0"/>
                <a:cs typeface="Times New Roman"/>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600" err="1">
                <a:effectLst/>
                <a:latin typeface="Calibri"/>
                <a:ea typeface="Calibri" panose="020F0502020204030204" pitchFamily="34" charset="0"/>
                <a:cs typeface="Times New Roman"/>
              </a:rPr>
              <a:t>Bertec</a:t>
            </a:r>
            <a:r>
              <a:rPr lang="en-US" sz="1600">
                <a:effectLst/>
                <a:latin typeface="Calibri"/>
                <a:ea typeface="Calibri" panose="020F0502020204030204" pitchFamily="34" charset="0"/>
                <a:cs typeface="Times New Roman"/>
              </a:rPr>
              <a:t> </a:t>
            </a:r>
            <a:r>
              <a:rPr lang="en-US" sz="1600" err="1">
                <a:effectLst/>
                <a:latin typeface="Calibri"/>
                <a:ea typeface="Calibri" panose="020F0502020204030204" pitchFamily="34" charset="0"/>
                <a:cs typeface="Times New Roman"/>
              </a:rPr>
              <a:t>Posturography</a:t>
            </a:r>
            <a:r>
              <a:rPr lang="en-US" sz="1600">
                <a:effectLst/>
                <a:latin typeface="Calibri"/>
                <a:ea typeface="Calibri" panose="020F0502020204030204" pitchFamily="34" charset="0"/>
                <a:cs typeface="Times New Roman"/>
              </a:rPr>
              <a:t>-connected to BVA system</a:t>
            </a:r>
          </a:p>
          <a:p>
            <a:pPr marL="1600200" marR="0" lvl="3" indent="-228600">
              <a:lnSpc>
                <a:spcPct val="107000"/>
              </a:lnSpc>
              <a:spcBef>
                <a:spcPts val="0"/>
              </a:spcBef>
              <a:spcAft>
                <a:spcPts val="0"/>
              </a:spcAft>
              <a:buFont typeface="+mj-lt"/>
              <a:buAutoNum type="arabicPeriod"/>
            </a:pPr>
            <a:r>
              <a:rPr lang="en-US" sz="1600">
                <a:effectLst/>
                <a:latin typeface="Calibri"/>
                <a:ea typeface="Calibri" panose="020F0502020204030204" pitchFamily="34" charset="0"/>
                <a:cs typeface="Times New Roman"/>
              </a:rPr>
              <a:t>Rocker Board/BOSU/</a:t>
            </a:r>
            <a:r>
              <a:rPr lang="en-US" sz="1600" err="1">
                <a:effectLst/>
                <a:latin typeface="Calibri"/>
                <a:ea typeface="Calibri" panose="020F0502020204030204" pitchFamily="34" charset="0"/>
                <a:cs typeface="Times New Roman"/>
              </a:rPr>
              <a:t>Airex</a:t>
            </a:r>
            <a:r>
              <a:rPr lang="en-US" sz="1600">
                <a:effectLst/>
                <a:latin typeface="Calibri"/>
                <a:ea typeface="Calibri" panose="020F0502020204030204" pitchFamily="34" charset="0"/>
                <a:cs typeface="Times New Roman"/>
              </a:rPr>
              <a:t> Pads</a:t>
            </a:r>
          </a:p>
          <a:p>
            <a:pPr marL="1600200" marR="0" lvl="3" indent="-228600">
              <a:lnSpc>
                <a:spcPct val="107000"/>
              </a:lnSpc>
              <a:spcBef>
                <a:spcPts val="0"/>
              </a:spcBef>
              <a:spcAft>
                <a:spcPts val="0"/>
              </a:spcAft>
              <a:buFont typeface="+mj-lt"/>
              <a:buAutoNum type="arabicPeriod"/>
            </a:pPr>
            <a:r>
              <a:rPr lang="en-US" sz="1600">
                <a:effectLst/>
                <a:latin typeface="Calibri"/>
                <a:ea typeface="Calibri" panose="020F0502020204030204" pitchFamily="34" charset="0"/>
                <a:cs typeface="Times New Roman"/>
              </a:rPr>
              <a:t>Shuttle Balance Board</a:t>
            </a:r>
          </a:p>
          <a:p>
            <a:pPr marL="1600200" marR="0" lvl="3" indent="-228600">
              <a:lnSpc>
                <a:spcPct val="107000"/>
              </a:lnSpc>
              <a:spcBef>
                <a:spcPts val="0"/>
              </a:spcBef>
              <a:spcAft>
                <a:spcPts val="800"/>
              </a:spcAft>
              <a:buFont typeface="+mj-lt"/>
              <a:buAutoNum type="arabicPeriod"/>
            </a:pPr>
            <a:r>
              <a:rPr lang="en-US" sz="1600">
                <a:effectLst/>
                <a:latin typeface="Calibri"/>
                <a:ea typeface="Calibri" panose="020F0502020204030204" pitchFamily="34" charset="0"/>
                <a:cs typeface="Times New Roman"/>
              </a:rPr>
              <a:t>BESS</a:t>
            </a:r>
          </a:p>
          <a:p>
            <a:pPr marL="0" marR="0">
              <a:spcBef>
                <a:spcPts val="0"/>
              </a:spcBef>
              <a:spcAft>
                <a:spcPts val="0"/>
              </a:spcAft>
            </a:pPr>
            <a:endParaRPr lang="en-US" sz="1600">
              <a:effectLst/>
              <a:latin typeface="Calibri" panose="020F0502020204030204" pitchFamily="34" charset="0"/>
              <a:ea typeface="DengXian" panose="02010600030101010101" pitchFamily="2" charset="-122"/>
              <a:cs typeface="Times New Roman" panose="02020603050405020304" pitchFamily="18" charset="0"/>
            </a:endParaRPr>
          </a:p>
          <a:p>
            <a:pPr marL="1143000" marR="0" lvl="2" indent="-228600">
              <a:lnSpc>
                <a:spcPct val="107000"/>
              </a:lnSpc>
              <a:spcBef>
                <a:spcPts val="0"/>
              </a:spcBef>
              <a:spcAft>
                <a:spcPts val="0"/>
              </a:spcAft>
              <a:buFont typeface="Symbol" panose="05050102010706020507" pitchFamily="18" charset="2"/>
              <a:buChar char=""/>
            </a:pPr>
            <a:r>
              <a:rPr lang="en-US" sz="1800">
                <a:effectLst/>
                <a:latin typeface="Calibri"/>
                <a:ea typeface="Calibri" panose="020F0502020204030204" pitchFamily="34" charset="0"/>
                <a:cs typeface="Times New Roman"/>
              </a:rPr>
              <a:t>Ocular-motor</a:t>
            </a:r>
          </a:p>
          <a:p>
            <a:pPr marL="1600200" marR="0" lvl="3" indent="-228600">
              <a:lnSpc>
                <a:spcPct val="107000"/>
              </a:lnSpc>
              <a:spcBef>
                <a:spcPts val="0"/>
              </a:spcBef>
              <a:spcAft>
                <a:spcPts val="0"/>
              </a:spcAft>
              <a:buFont typeface="+mj-lt"/>
              <a:buAutoNum type="arabicPeriod"/>
            </a:pPr>
            <a:r>
              <a:rPr lang="en-US" sz="1600">
                <a:effectLst/>
                <a:latin typeface="Calibri"/>
                <a:ea typeface="Calibri" panose="020F0502020204030204" pitchFamily="34" charset="0"/>
                <a:cs typeface="Times New Roman"/>
              </a:rPr>
              <a:t>Colored lenses</a:t>
            </a:r>
          </a:p>
          <a:p>
            <a:pPr marL="1600200" marR="0" lvl="3" indent="-228600">
              <a:lnSpc>
                <a:spcPct val="107000"/>
              </a:lnSpc>
              <a:spcBef>
                <a:spcPts val="0"/>
              </a:spcBef>
              <a:spcAft>
                <a:spcPts val="0"/>
              </a:spcAft>
              <a:buFont typeface="+mj-lt"/>
              <a:buAutoNum type="arabicPeriod"/>
            </a:pPr>
            <a:r>
              <a:rPr lang="en-US" sz="1600">
                <a:effectLst/>
                <a:latin typeface="Calibri"/>
                <a:ea typeface="Calibri" panose="020F0502020204030204" pitchFamily="34" charset="0"/>
                <a:cs typeface="Times New Roman"/>
              </a:rPr>
              <a:t>Number Cross Test</a:t>
            </a:r>
          </a:p>
          <a:p>
            <a:pPr lvl="3">
              <a:lnSpc>
                <a:spcPct val="107000"/>
              </a:lnSpc>
              <a:spcBef>
                <a:spcPts val="0"/>
              </a:spcBef>
              <a:buFont typeface="+mj-lt"/>
              <a:buAutoNum type="arabicPeriod"/>
            </a:pPr>
            <a:r>
              <a:rPr lang="en-US" sz="1600">
                <a:effectLst/>
                <a:latin typeface="Calibri"/>
                <a:ea typeface="Calibri" panose="020F0502020204030204" pitchFamily="34" charset="0"/>
                <a:cs typeface="Times New Roman"/>
              </a:rPr>
              <a:t>Letter Cancellation</a:t>
            </a:r>
            <a:r>
              <a:rPr lang="en-US" sz="1600">
                <a:latin typeface="Calibri"/>
                <a:ea typeface="Calibri" panose="020F0502020204030204" pitchFamily="34" charset="0"/>
                <a:cs typeface="Times New Roman"/>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600">
                <a:effectLst/>
                <a:latin typeface="Calibri"/>
                <a:ea typeface="Calibri" panose="020F0502020204030204" pitchFamily="34" charset="0"/>
                <a:cs typeface="Times New Roman"/>
              </a:rPr>
              <a:t>Visual-Spatial Midline</a:t>
            </a:r>
          </a:p>
          <a:p>
            <a:pPr lvl="3">
              <a:lnSpc>
                <a:spcPct val="107000"/>
              </a:lnSpc>
              <a:spcBef>
                <a:spcPts val="0"/>
              </a:spcBef>
              <a:buFont typeface="+mj-lt"/>
              <a:buAutoNum type="arabicPeriod"/>
            </a:pPr>
            <a:r>
              <a:rPr lang="en-US" sz="1600">
                <a:effectLst/>
                <a:latin typeface="Calibri"/>
                <a:ea typeface="Calibri" panose="020F0502020204030204" pitchFamily="34" charset="0"/>
                <a:cs typeface="Times New Roman"/>
              </a:rPr>
              <a:t>Mannequin Projections</a:t>
            </a:r>
            <a:r>
              <a:rPr lang="en-US" sz="1600">
                <a:latin typeface="Calibri"/>
                <a:ea typeface="Calibri" panose="020F0502020204030204" pitchFamily="34" charset="0"/>
                <a:cs typeface="Times New Roman"/>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Content Placeholder 3">
            <a:extLst>
              <a:ext uri="{FF2B5EF4-FFF2-40B4-BE49-F238E27FC236}">
                <a16:creationId xmlns:a16="http://schemas.microsoft.com/office/drawing/2014/main" id="{65765C84-E99C-4A12-8EC0-03FFDE5754DD}"/>
              </a:ext>
            </a:extLst>
          </p:cNvPr>
          <p:cNvSpPr>
            <a:spLocks noGrp="1"/>
          </p:cNvSpPr>
          <p:nvPr>
            <p:ph sz="half" idx="2"/>
          </p:nvPr>
        </p:nvSpPr>
        <p:spPr>
          <a:xfrm>
            <a:off x="5777448" y="1596887"/>
            <a:ext cx="5181600" cy="4351338"/>
          </a:xfrm>
        </p:spPr>
        <p:txBody>
          <a:bodyPr vert="horz" lIns="91440" tIns="45720" rIns="91440" bIns="45720" rtlCol="0" anchor="t">
            <a:normAutofit lnSpcReduction="10000"/>
          </a:bodyPr>
          <a:lstStyle/>
          <a:p>
            <a:pPr marL="1143000" marR="0" lvl="2" indent="-228600">
              <a:lnSpc>
                <a:spcPct val="107000"/>
              </a:lnSpc>
              <a:spcBef>
                <a:spcPts val="0"/>
              </a:spcBef>
              <a:spcAft>
                <a:spcPts val="0"/>
              </a:spcAft>
              <a:buFont typeface="Symbol" panose="05050102010706020507" pitchFamily="18" charset="2"/>
              <a:buChar char=""/>
            </a:pPr>
            <a:r>
              <a:rPr lang="en-US" sz="1800">
                <a:effectLst/>
                <a:latin typeface="Calibri"/>
                <a:ea typeface="Calibri" panose="020F0502020204030204" pitchFamily="34" charset="0"/>
                <a:cs typeface="Times New Roman"/>
              </a:rPr>
              <a:t>Cervical (cervicogenic)</a:t>
            </a:r>
          </a:p>
          <a:p>
            <a:pPr marL="1600200" marR="0" lvl="3" indent="-228600">
              <a:lnSpc>
                <a:spcPct val="107000"/>
              </a:lnSpc>
              <a:spcBef>
                <a:spcPts val="0"/>
              </a:spcBef>
              <a:spcAft>
                <a:spcPts val="0"/>
              </a:spcAft>
              <a:buFont typeface="+mj-lt"/>
              <a:buAutoNum type="arabicPeriod"/>
            </a:pPr>
            <a:r>
              <a:rPr lang="en-US" sz="1600">
                <a:effectLst/>
                <a:latin typeface="Calibri" panose="020F0502020204030204" pitchFamily="34" charset="0"/>
                <a:ea typeface="Calibri" panose="020F0502020204030204" pitchFamily="34" charset="0"/>
                <a:cs typeface="Times New Roman" panose="02020603050405020304" pitchFamily="18" charset="0"/>
              </a:rPr>
              <a:t>Soft tissue mobilization/myofascial release</a:t>
            </a:r>
          </a:p>
          <a:p>
            <a:pPr marL="1600200" marR="0" lvl="3" indent="-228600">
              <a:lnSpc>
                <a:spcPct val="107000"/>
              </a:lnSpc>
              <a:spcBef>
                <a:spcPts val="0"/>
              </a:spcBef>
              <a:spcAft>
                <a:spcPts val="0"/>
              </a:spcAft>
              <a:buFont typeface="+mj-lt"/>
              <a:buAutoNum type="arabicPeriod"/>
            </a:pPr>
            <a:r>
              <a:rPr lang="en-US" sz="1600">
                <a:effectLst/>
                <a:latin typeface="Calibri" panose="020F0502020204030204" pitchFamily="34" charset="0"/>
                <a:ea typeface="Calibri" panose="020F0502020204030204" pitchFamily="34" charset="0"/>
                <a:cs typeface="Times New Roman" panose="02020603050405020304" pitchFamily="18" charset="0"/>
              </a:rPr>
              <a:t>Manipulation </a:t>
            </a:r>
          </a:p>
          <a:p>
            <a:pPr marL="1600200" marR="0" lvl="3" indent="-228600">
              <a:lnSpc>
                <a:spcPct val="107000"/>
              </a:lnSpc>
              <a:spcBef>
                <a:spcPts val="0"/>
              </a:spcBef>
              <a:spcAft>
                <a:spcPts val="0"/>
              </a:spcAft>
              <a:buFont typeface="+mj-lt"/>
              <a:buAutoNum type="arabicPeriod"/>
            </a:pPr>
            <a:r>
              <a:rPr lang="en-US" sz="1600">
                <a:effectLst/>
                <a:latin typeface="Calibri" panose="020F0502020204030204" pitchFamily="34" charset="0"/>
                <a:ea typeface="Calibri" panose="020F0502020204030204" pitchFamily="34" charset="0"/>
                <a:cs typeface="Times New Roman" panose="02020603050405020304" pitchFamily="18" charset="0"/>
              </a:rPr>
              <a:t>Release therapy (occipital and cs muscles)</a:t>
            </a:r>
          </a:p>
          <a:p>
            <a:pPr marL="1600200" marR="0" lvl="3" indent="-228600">
              <a:lnSpc>
                <a:spcPct val="107000"/>
              </a:lnSpc>
              <a:spcBef>
                <a:spcPts val="0"/>
              </a:spcBef>
              <a:spcAft>
                <a:spcPts val="0"/>
              </a:spcAft>
              <a:buFont typeface="+mj-lt"/>
              <a:buAutoNum type="arabicPeriod"/>
            </a:pPr>
            <a:r>
              <a:rPr lang="en-US" sz="1600">
                <a:effectLst/>
                <a:latin typeface="Calibri" panose="020F0502020204030204" pitchFamily="34" charset="0"/>
                <a:ea typeface="Calibri" panose="020F0502020204030204" pitchFamily="34" charset="0"/>
                <a:cs typeface="Times New Roman" panose="02020603050405020304" pitchFamily="18" charset="0"/>
              </a:rPr>
              <a:t>Dry Needling Techniques</a:t>
            </a:r>
          </a:p>
          <a:p>
            <a:pPr marL="1600200" marR="0" lvl="3" indent="-228600">
              <a:lnSpc>
                <a:spcPct val="107000"/>
              </a:lnSpc>
              <a:spcBef>
                <a:spcPts val="0"/>
              </a:spcBef>
              <a:spcAft>
                <a:spcPts val="0"/>
              </a:spcAft>
              <a:buFont typeface="+mj-lt"/>
              <a:buAutoNum type="arabicPeriod"/>
            </a:pPr>
            <a:r>
              <a:rPr lang="en-US" sz="1600">
                <a:effectLst/>
                <a:latin typeface="Calibri" panose="020F0502020204030204" pitchFamily="34" charset="0"/>
                <a:ea typeface="Calibri" panose="020F0502020204030204" pitchFamily="34" charset="0"/>
                <a:cs typeface="Times New Roman" panose="02020603050405020304" pitchFamily="18" charset="0"/>
              </a:rPr>
              <a:t>Supine Deep Neck Flexor Stabilization Exercises </a:t>
            </a:r>
          </a:p>
          <a:p>
            <a:pPr marL="1600200" marR="0" lvl="3" indent="-228600">
              <a:lnSpc>
                <a:spcPct val="107000"/>
              </a:lnSpc>
              <a:spcBef>
                <a:spcPts val="0"/>
              </a:spcBef>
              <a:spcAft>
                <a:spcPts val="0"/>
              </a:spcAft>
              <a:buFont typeface="+mj-lt"/>
              <a:buAutoNum type="arabicPeriod"/>
            </a:pPr>
            <a:r>
              <a:rPr lang="en-US" sz="1600">
                <a:effectLst/>
                <a:latin typeface="Calibri" panose="020F0502020204030204" pitchFamily="34" charset="0"/>
                <a:ea typeface="Calibri" panose="020F0502020204030204" pitchFamily="34" charset="0"/>
                <a:cs typeface="Times New Roman" panose="02020603050405020304" pitchFamily="18" charset="0"/>
              </a:rPr>
              <a:t>Side-lying Deep Neck Flexor Stabilization Exercises</a:t>
            </a:r>
          </a:p>
          <a:p>
            <a:pPr marL="1600200" marR="0" lvl="3" indent="-228600">
              <a:lnSpc>
                <a:spcPct val="107000"/>
              </a:lnSpc>
              <a:spcBef>
                <a:spcPts val="0"/>
              </a:spcBef>
              <a:spcAft>
                <a:spcPts val="0"/>
              </a:spcAft>
              <a:buFont typeface="+mj-lt"/>
              <a:buAutoNum type="arabicPeriod"/>
            </a:pPr>
            <a:r>
              <a:rPr lang="en-US" sz="1600">
                <a:effectLst/>
                <a:latin typeface="Calibri" panose="020F0502020204030204" pitchFamily="34" charset="0"/>
                <a:ea typeface="Calibri" panose="020F0502020204030204" pitchFamily="34" charset="0"/>
                <a:cs typeface="Times New Roman" panose="02020603050405020304" pitchFamily="18" charset="0"/>
              </a:rPr>
              <a:t>Prone Deep Neck Flexor Stabilization Exercises</a:t>
            </a:r>
          </a:p>
          <a:p>
            <a:pPr marL="1600200" marR="0" lvl="3" indent="-228600">
              <a:lnSpc>
                <a:spcPct val="107000"/>
              </a:lnSpc>
              <a:spcBef>
                <a:spcPts val="0"/>
              </a:spcBef>
              <a:spcAft>
                <a:spcPts val="0"/>
              </a:spcAft>
              <a:buFont typeface="+mj-lt"/>
              <a:buAutoNum type="arabicPeriod"/>
            </a:pPr>
            <a:r>
              <a:rPr lang="en-US" sz="1600">
                <a:effectLst/>
                <a:latin typeface="Calibri" panose="020F0502020204030204" pitchFamily="34" charset="0"/>
                <a:ea typeface="Calibri" panose="020F0502020204030204" pitchFamily="34" charset="0"/>
                <a:cs typeface="Times New Roman" panose="02020603050405020304" pitchFamily="18" charset="0"/>
              </a:rPr>
              <a:t>Therapy Ball Deep Neck Flexor Stabilization Exercise</a:t>
            </a:r>
          </a:p>
          <a:p>
            <a:pPr marL="1600200" marR="0" lvl="3" indent="-228600">
              <a:lnSpc>
                <a:spcPct val="107000"/>
              </a:lnSpc>
              <a:spcBef>
                <a:spcPts val="0"/>
              </a:spcBef>
              <a:spcAft>
                <a:spcPts val="800"/>
              </a:spcAft>
              <a:buFont typeface="+mj-lt"/>
              <a:buAutoNum type="arabicPeriod"/>
            </a:pPr>
            <a:r>
              <a:rPr lang="en-US" sz="1600">
                <a:effectLst/>
                <a:latin typeface="Calibri" panose="020F0502020204030204" pitchFamily="34" charset="0"/>
                <a:ea typeface="Calibri" panose="020F0502020204030204" pitchFamily="34" charset="0"/>
                <a:cs typeface="Times New Roman" panose="02020603050405020304" pitchFamily="18" charset="0"/>
              </a:rPr>
              <a:t>Laser Target Training </a:t>
            </a:r>
          </a:p>
          <a:p>
            <a:endParaRPr lang="en-US"/>
          </a:p>
        </p:txBody>
      </p:sp>
      <p:pic>
        <p:nvPicPr>
          <p:cNvPr id="2050" name="Picture 2" descr="CDP/IVR — Bertec">
            <a:extLst>
              <a:ext uri="{FF2B5EF4-FFF2-40B4-BE49-F238E27FC236}">
                <a16:creationId xmlns:a16="http://schemas.microsoft.com/office/drawing/2014/main" id="{33FF6E09-DE60-46C6-9161-F79E455DD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448" y="4744278"/>
            <a:ext cx="3122495" cy="174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5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F6E82-D758-4D2F-AA1B-467D98F5C590}"/>
              </a:ext>
            </a:extLst>
          </p:cNvPr>
          <p:cNvSpPr>
            <a:spLocks noGrp="1"/>
          </p:cNvSpPr>
          <p:nvPr>
            <p:ph type="title"/>
          </p:nvPr>
        </p:nvSpPr>
        <p:spPr>
          <a:xfrm>
            <a:off x="195470" y="262801"/>
            <a:ext cx="10515600" cy="1325563"/>
          </a:xfrm>
        </p:spPr>
        <p:txBody>
          <a:bodyPr/>
          <a:lstStyle/>
          <a:p>
            <a:r>
              <a:rPr lang="en-US">
                <a:solidFill>
                  <a:srgbClr val="FF0000"/>
                </a:solidFill>
              </a:rPr>
              <a:t>Specialized Treatments at Therapy</a:t>
            </a:r>
          </a:p>
        </p:txBody>
      </p:sp>
      <p:sp>
        <p:nvSpPr>
          <p:cNvPr id="3" name="Content Placeholder 2">
            <a:extLst>
              <a:ext uri="{FF2B5EF4-FFF2-40B4-BE49-F238E27FC236}">
                <a16:creationId xmlns:a16="http://schemas.microsoft.com/office/drawing/2014/main" id="{F05ADF55-627A-49EE-A70F-C119D3AB0C95}"/>
              </a:ext>
            </a:extLst>
          </p:cNvPr>
          <p:cNvSpPr>
            <a:spLocks noGrp="1"/>
          </p:cNvSpPr>
          <p:nvPr>
            <p:ph sz="half" idx="1"/>
          </p:nvPr>
        </p:nvSpPr>
        <p:spPr>
          <a:xfrm>
            <a:off x="568890" y="1419573"/>
            <a:ext cx="11142679" cy="5220799"/>
          </a:xfrm>
        </p:spPr>
        <p:txBody>
          <a:bodyPr vert="horz" lIns="91440" tIns="45720" rIns="91440" bIns="45720" rtlCol="0" anchor="t">
            <a:noAutofit/>
          </a:bodyPr>
          <a:lstStyle/>
          <a:p>
            <a:pPr>
              <a:lnSpc>
                <a:spcPct val="107000"/>
              </a:lnSpc>
              <a:spcBef>
                <a:spcPts val="0"/>
              </a:spcBef>
              <a:buFont typeface="Symbol" panose="05050102010706020507" pitchFamily="18" charset="2"/>
              <a:buChar char=""/>
            </a:pPr>
            <a:r>
              <a:rPr lang="en-US" sz="1800">
                <a:effectLst/>
                <a:latin typeface="Calibri"/>
                <a:ea typeface="Calibri" panose="020F0502020204030204" pitchFamily="34" charset="0"/>
                <a:cs typeface="Times New Roman"/>
              </a:rPr>
              <a:t>Migraine/Headache</a:t>
            </a:r>
          </a:p>
          <a:p>
            <a:pPr lvl="1">
              <a:lnSpc>
                <a:spcPct val="107000"/>
              </a:lnSpc>
              <a:spcBef>
                <a:spcPts val="0"/>
              </a:spcBef>
              <a:buFont typeface="+mj-lt"/>
              <a:buAutoNum type="arabicPeriod"/>
            </a:pPr>
            <a:r>
              <a:rPr lang="en-US" sz="1600">
                <a:effectLst/>
                <a:latin typeface="Calibri"/>
                <a:ea typeface="Calibri" panose="020F0502020204030204" pitchFamily="34" charset="0"/>
                <a:cs typeface="Times New Roman"/>
              </a:rPr>
              <a:t>Soft Tissue Mobilization</a:t>
            </a:r>
            <a:r>
              <a:rPr lang="en-US" sz="1600">
                <a:latin typeface="Calibri"/>
                <a:ea typeface="Calibri" panose="020F0502020204030204" pitchFamily="34" charset="0"/>
                <a:cs typeface="Times New Roman"/>
              </a:rPr>
              <a:t> </a:t>
            </a:r>
            <a:endParaRPr lang="en-US" sz="1600">
              <a:effectLst/>
              <a:latin typeface="Calibri"/>
              <a:ea typeface="Calibri" panose="020F0502020204030204" pitchFamily="34" charset="0"/>
              <a:cs typeface="Times New Roman" panose="02020603050405020304" pitchFamily="18" charset="0"/>
            </a:endParaRPr>
          </a:p>
          <a:p>
            <a:pPr lvl="1">
              <a:lnSpc>
                <a:spcPct val="107000"/>
              </a:lnSpc>
              <a:spcBef>
                <a:spcPts val="0"/>
              </a:spcBef>
              <a:buFont typeface="+mj-lt"/>
              <a:buAutoNum type="arabicPeriod"/>
            </a:pPr>
            <a:r>
              <a:rPr lang="en-US" sz="1600">
                <a:effectLst/>
                <a:latin typeface="Calibri"/>
                <a:ea typeface="Calibri" panose="020F0502020204030204" pitchFamily="34" charset="0"/>
                <a:cs typeface="Times New Roman"/>
              </a:rPr>
              <a:t>Release Therapy </a:t>
            </a:r>
            <a:r>
              <a:rPr lang="en-US" sz="1600">
                <a:latin typeface="Calibri"/>
                <a:ea typeface="Calibri" panose="020F0502020204030204" pitchFamily="34" charset="0"/>
                <a:cs typeface="Times New Roman"/>
              </a:rPr>
              <a:t>(deep </a:t>
            </a:r>
            <a:r>
              <a:rPr lang="en-US" sz="1600">
                <a:effectLst/>
                <a:latin typeface="Calibri"/>
                <a:ea typeface="Calibri" panose="020F0502020204030204" pitchFamily="34" charset="0"/>
                <a:cs typeface="Times New Roman"/>
              </a:rPr>
              <a:t>neck flexors, occiput m, temporalis, masseter</a:t>
            </a:r>
          </a:p>
          <a:p>
            <a:pPr marL="457200" lvl="1" indent="0">
              <a:lnSpc>
                <a:spcPct val="107000"/>
              </a:lnSpc>
              <a:spcBef>
                <a:spcPts val="0"/>
              </a:spcBef>
              <a:buNone/>
            </a:pPr>
            <a:endParaRPr lang="en-US" sz="1600">
              <a:latin typeface="Calibri" panose="020F0502020204030204" pitchFamily="34" charset="0"/>
              <a:ea typeface="Calibri" panose="020F0502020204030204" pitchFamily="34" charset="0"/>
              <a:cs typeface="Times New Roman"/>
            </a:endParaRPr>
          </a:p>
          <a:p>
            <a:pPr>
              <a:lnSpc>
                <a:spcPct val="107000"/>
              </a:lnSpc>
              <a:spcBef>
                <a:spcPts val="0"/>
              </a:spcBef>
              <a:buFont typeface="Symbol" panose="05050102010706020507" pitchFamily="18" charset="2"/>
              <a:buChar char=""/>
            </a:pPr>
            <a:r>
              <a:rPr lang="en-US" sz="1800">
                <a:effectLst/>
                <a:latin typeface="Calibri"/>
                <a:ea typeface="Calibri" panose="020F0502020204030204" pitchFamily="34" charset="0"/>
                <a:cs typeface="Times New Roman"/>
              </a:rPr>
              <a:t>Vision</a:t>
            </a:r>
            <a:r>
              <a:rPr lang="en-US" sz="1800">
                <a:latin typeface="Calibri"/>
                <a:ea typeface="Calibri" panose="020F0502020204030204" pitchFamily="34" charset="0"/>
                <a:cs typeface="Times New Roman"/>
              </a:rPr>
              <a:t> </a:t>
            </a:r>
            <a:endParaRPr lang="en-US" sz="1800">
              <a:effectLst/>
              <a:latin typeface="Calibri"/>
              <a:ea typeface="Calibri" panose="020F0502020204030204" pitchFamily="34" charset="0"/>
              <a:cs typeface="Times New Roman" panose="02020603050405020304" pitchFamily="18" charset="0"/>
            </a:endParaRPr>
          </a:p>
          <a:p>
            <a:pPr lvl="1">
              <a:lnSpc>
                <a:spcPct val="107000"/>
              </a:lnSpc>
              <a:spcBef>
                <a:spcPts val="0"/>
              </a:spcBef>
              <a:buFont typeface="+mj-lt"/>
              <a:buAutoNum type="arabicPeriod"/>
            </a:pPr>
            <a:r>
              <a:rPr lang="en-US" sz="1600">
                <a:effectLst/>
                <a:latin typeface="Calibri"/>
                <a:ea typeface="Calibri" panose="020F0502020204030204" pitchFamily="34" charset="0"/>
                <a:cs typeface="Times New Roman"/>
              </a:rPr>
              <a:t>Pegboard exercise</a:t>
            </a:r>
            <a:r>
              <a:rPr lang="en-US" sz="1600">
                <a:latin typeface="Calibri"/>
                <a:ea typeface="Calibri" panose="020F0502020204030204" pitchFamily="34" charset="0"/>
                <a:cs typeface="Times New Roman"/>
              </a:rPr>
              <a:t> </a:t>
            </a:r>
            <a:endParaRPr lang="en-US" sz="1600">
              <a:effectLst/>
              <a:latin typeface="Calibri"/>
              <a:ea typeface="Calibri" panose="020F0502020204030204" pitchFamily="34" charset="0"/>
              <a:cs typeface="Times New Roman" panose="02020603050405020304" pitchFamily="18" charset="0"/>
            </a:endParaRPr>
          </a:p>
          <a:p>
            <a:pPr lvl="1">
              <a:lnSpc>
                <a:spcPct val="107000"/>
              </a:lnSpc>
              <a:spcBef>
                <a:spcPts val="0"/>
              </a:spcBef>
              <a:buFont typeface="+mj-lt"/>
              <a:buAutoNum type="arabicPeriod"/>
            </a:pPr>
            <a:r>
              <a:rPr lang="en-US" sz="1600">
                <a:effectLst/>
                <a:latin typeface="Calibri"/>
                <a:ea typeface="Calibri" panose="020F0502020204030204" pitchFamily="34" charset="0"/>
                <a:cs typeface="Times New Roman"/>
              </a:rPr>
              <a:t>Wearing sunglasses</a:t>
            </a:r>
            <a:r>
              <a:rPr lang="en-US" sz="1600">
                <a:latin typeface="Calibri"/>
                <a:ea typeface="Calibri" panose="020F0502020204030204" pitchFamily="34" charset="0"/>
                <a:cs typeface="Times New Roman"/>
              </a:rPr>
              <a:t> </a:t>
            </a:r>
            <a:endParaRPr lang="en-US" sz="1600">
              <a:effectLst/>
              <a:latin typeface="Calibri"/>
              <a:ea typeface="Calibri" panose="020F0502020204030204" pitchFamily="34" charset="0"/>
              <a:cs typeface="Times New Roman" panose="02020603050405020304" pitchFamily="18" charset="0"/>
            </a:endParaRPr>
          </a:p>
          <a:p>
            <a:pPr lvl="1">
              <a:lnSpc>
                <a:spcPct val="107000"/>
              </a:lnSpc>
              <a:spcBef>
                <a:spcPts val="0"/>
              </a:spcBef>
              <a:buFont typeface="+mj-lt"/>
              <a:buAutoNum type="arabicPeriod"/>
            </a:pPr>
            <a:r>
              <a:rPr lang="en-US" sz="1600">
                <a:effectLst/>
                <a:latin typeface="Calibri"/>
                <a:ea typeface="Calibri" panose="020F0502020204030204" pitchFamily="34" charset="0"/>
                <a:cs typeface="Times New Roman"/>
              </a:rPr>
              <a:t>Tracking moving objects (laser pointer/flashlight-dark room)</a:t>
            </a:r>
          </a:p>
          <a:p>
            <a:pPr lvl="1">
              <a:lnSpc>
                <a:spcPct val="107000"/>
              </a:lnSpc>
              <a:spcBef>
                <a:spcPts val="0"/>
              </a:spcBef>
              <a:buFont typeface="+mj-lt"/>
              <a:buAutoNum type="arabicPeriod"/>
            </a:pPr>
            <a:r>
              <a:rPr lang="en-US" sz="1600">
                <a:effectLst/>
                <a:latin typeface="Calibri"/>
                <a:ea typeface="Calibri" panose="020F0502020204030204" pitchFamily="34" charset="0"/>
                <a:cs typeface="Times New Roman"/>
              </a:rPr>
              <a:t>Brock strings</a:t>
            </a:r>
            <a:r>
              <a:rPr lang="en-US" sz="1600">
                <a:latin typeface="Calibri"/>
                <a:ea typeface="Calibri" panose="020F0502020204030204" pitchFamily="34" charset="0"/>
                <a:cs typeface="Times New Roman"/>
              </a:rPr>
              <a:t> </a:t>
            </a:r>
            <a:endParaRPr lang="en-US" sz="1600">
              <a:effectLst/>
              <a:latin typeface="Calibri"/>
              <a:ea typeface="Calibri" panose="020F0502020204030204" pitchFamily="34" charset="0"/>
              <a:cs typeface="Times New Roman" panose="02020603050405020304" pitchFamily="18" charset="0"/>
            </a:endParaRPr>
          </a:p>
          <a:p>
            <a:pPr lvl="1">
              <a:lnSpc>
                <a:spcPct val="107000"/>
              </a:lnSpc>
              <a:spcBef>
                <a:spcPts val="0"/>
              </a:spcBef>
              <a:buFont typeface="+mj-lt"/>
              <a:buAutoNum type="arabicPeriod"/>
            </a:pPr>
            <a:r>
              <a:rPr lang="en-US" sz="1600" err="1">
                <a:solidFill>
                  <a:srgbClr val="00B0F0"/>
                </a:solidFill>
                <a:effectLst/>
                <a:latin typeface="Calibri"/>
                <a:ea typeface="Calibri" panose="020F0502020204030204" pitchFamily="34" charset="0"/>
                <a:cs typeface="Times New Roman"/>
              </a:rPr>
              <a:t>Senaptec</a:t>
            </a:r>
            <a:r>
              <a:rPr lang="en-US" sz="1600">
                <a:solidFill>
                  <a:srgbClr val="00B0F0"/>
                </a:solidFill>
                <a:effectLst/>
                <a:latin typeface="Calibri"/>
                <a:ea typeface="Calibri" panose="020F0502020204030204" pitchFamily="34" charset="0"/>
                <a:cs typeface="Times New Roman"/>
              </a:rPr>
              <a:t> Sensory Station</a:t>
            </a:r>
            <a:r>
              <a:rPr lang="en-US" sz="1600">
                <a:solidFill>
                  <a:srgbClr val="00B0F0"/>
                </a:solidFill>
                <a:latin typeface="Calibri"/>
                <a:ea typeface="Calibri" panose="020F0502020204030204" pitchFamily="34" charset="0"/>
                <a:cs typeface="Times New Roman"/>
              </a:rPr>
              <a:t> and strobe glasses</a:t>
            </a:r>
          </a:p>
          <a:p>
            <a:pPr lvl="1">
              <a:lnSpc>
                <a:spcPct val="107000"/>
              </a:lnSpc>
              <a:spcBef>
                <a:spcPts val="0"/>
              </a:spcBef>
              <a:buAutoNum type="arabicPeriod"/>
            </a:pPr>
            <a:r>
              <a:rPr lang="en-US" sz="1600">
                <a:solidFill>
                  <a:srgbClr val="FFFFFF"/>
                </a:solidFill>
                <a:latin typeface="Calibri"/>
                <a:ea typeface="Calibri" panose="020F0502020204030204" pitchFamily="34" charset="0"/>
                <a:cs typeface="Times New Roman"/>
              </a:rPr>
              <a:t>King</a:t>
            </a:r>
            <a:r>
              <a:rPr lang="en-US" sz="1600">
                <a:effectLst/>
                <a:latin typeface="Calibri"/>
                <a:ea typeface="Calibri" panose="020F0502020204030204" pitchFamily="34" charset="0"/>
                <a:cs typeface="Times New Roman"/>
              </a:rPr>
              <a:t> </a:t>
            </a:r>
            <a:r>
              <a:rPr lang="en-US" sz="1600" err="1">
                <a:effectLst/>
                <a:latin typeface="Calibri"/>
                <a:ea typeface="Calibri" panose="020F0502020204030204" pitchFamily="34" charset="0"/>
                <a:cs typeface="Times New Roman"/>
              </a:rPr>
              <a:t>Devick</a:t>
            </a:r>
            <a:r>
              <a:rPr lang="en-US" sz="1600">
                <a:effectLst/>
                <a:latin typeface="Calibri"/>
                <a:ea typeface="Calibri" panose="020F0502020204030204" pitchFamily="34" charset="0"/>
                <a:cs typeface="Times New Roman"/>
              </a:rPr>
              <a:t> Tests</a:t>
            </a:r>
            <a:endParaRPr lang="en-US" sz="1600">
              <a:cs typeface="Times New Roman"/>
            </a:endParaRPr>
          </a:p>
          <a:p>
            <a:pPr marL="457200" lvl="1" indent="0">
              <a:lnSpc>
                <a:spcPct val="107000"/>
              </a:lnSpc>
              <a:spcBef>
                <a:spcPts val="0"/>
              </a:spcBef>
              <a:buNone/>
            </a:pPr>
            <a:endParaRPr lang="en-US" sz="1600">
              <a:latin typeface="Calibri" panose="020F0502020204030204" pitchFamily="34" charset="0"/>
              <a:ea typeface="Calibri" panose="020F0502020204030204" pitchFamily="34" charset="0"/>
              <a:cs typeface="Times New Roman"/>
            </a:endParaRPr>
          </a:p>
          <a:p>
            <a:pPr>
              <a:lnSpc>
                <a:spcPct val="107000"/>
              </a:lnSpc>
              <a:spcBef>
                <a:spcPts val="0"/>
              </a:spcBef>
              <a:buFont typeface="Symbol" panose="05050102010706020507" pitchFamily="18" charset="2"/>
              <a:buChar char=""/>
            </a:pPr>
            <a:r>
              <a:rPr lang="en-US" sz="1800">
                <a:effectLst/>
                <a:latin typeface="Calibri"/>
                <a:ea typeface="Calibri" panose="020F0502020204030204" pitchFamily="34" charset="0"/>
                <a:cs typeface="Times New Roman"/>
              </a:rPr>
              <a:t>Anxiety-Mood</a:t>
            </a:r>
          </a:p>
          <a:p>
            <a:pPr lvl="1">
              <a:lnSpc>
                <a:spcPct val="107000"/>
              </a:lnSpc>
              <a:spcBef>
                <a:spcPts val="0"/>
              </a:spcBef>
              <a:buFont typeface="+mj-lt"/>
              <a:buAutoNum type="arabicPeriod"/>
            </a:pPr>
            <a:r>
              <a:rPr lang="en-US" sz="1600">
                <a:effectLst/>
                <a:latin typeface="Calibri"/>
                <a:ea typeface="Calibri" panose="020F0502020204030204" pitchFamily="34" charset="0"/>
                <a:cs typeface="Times New Roman"/>
              </a:rPr>
              <a:t>Diaphragmatic Breathing</a:t>
            </a:r>
          </a:p>
          <a:p>
            <a:pPr lvl="1">
              <a:lnSpc>
                <a:spcPct val="107000"/>
              </a:lnSpc>
              <a:spcBef>
                <a:spcPts val="0"/>
              </a:spcBef>
              <a:buFont typeface="+mj-lt"/>
              <a:buAutoNum type="arabicPeriod"/>
            </a:pPr>
            <a:r>
              <a:rPr lang="en-US" sz="1600">
                <a:effectLst/>
                <a:latin typeface="Calibri"/>
                <a:ea typeface="Calibri" panose="020F0502020204030204" pitchFamily="34" charset="0"/>
                <a:cs typeface="Times New Roman"/>
              </a:rPr>
              <a:t>Aerobic Exercise</a:t>
            </a:r>
            <a:r>
              <a:rPr lang="en-US" sz="1600">
                <a:latin typeface="Calibri"/>
                <a:ea typeface="Calibri" panose="020F0502020204030204" pitchFamily="34" charset="0"/>
                <a:cs typeface="Times New Roman"/>
              </a:rPr>
              <a:t>  </a:t>
            </a:r>
            <a:endParaRPr lang="en-US" sz="1600">
              <a:effectLst/>
              <a:latin typeface="Calibri"/>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sz="1600">
              <a:latin typeface="Calibri" panose="020F0502020204030204" pitchFamily="34" charset="0"/>
              <a:ea typeface="Calibri" panose="020F0502020204030204" pitchFamily="34" charset="0"/>
              <a:cs typeface="Times New Roman"/>
            </a:endParaRPr>
          </a:p>
          <a:p>
            <a:pPr>
              <a:lnSpc>
                <a:spcPct val="107000"/>
              </a:lnSpc>
              <a:spcBef>
                <a:spcPts val="0"/>
              </a:spcBef>
              <a:buFont typeface="Symbol" panose="05050102010706020507" pitchFamily="18" charset="2"/>
              <a:buChar char=""/>
            </a:pPr>
            <a:r>
              <a:rPr lang="en-US" sz="1800">
                <a:effectLst/>
                <a:latin typeface="Calibri"/>
                <a:ea typeface="Calibri" panose="020F0502020204030204" pitchFamily="34" charset="0"/>
                <a:cs typeface="Times New Roman"/>
              </a:rPr>
              <a:t>Cognitive</a:t>
            </a:r>
          </a:p>
          <a:p>
            <a:pPr lvl="1">
              <a:lnSpc>
                <a:spcPct val="107000"/>
              </a:lnSpc>
              <a:spcBef>
                <a:spcPts val="0"/>
              </a:spcBef>
              <a:buFont typeface="+mj-lt"/>
              <a:buAutoNum type="arabicPeriod"/>
            </a:pPr>
            <a:r>
              <a:rPr lang="en-US" sz="1600">
                <a:effectLst/>
                <a:latin typeface="Calibri"/>
                <a:ea typeface="Calibri" panose="020F0502020204030204" pitchFamily="34" charset="0"/>
                <a:cs typeface="Times New Roman"/>
              </a:rPr>
              <a:t>Brain game apps</a:t>
            </a:r>
          </a:p>
          <a:p>
            <a:pPr lvl="1">
              <a:lnSpc>
                <a:spcPct val="107000"/>
              </a:lnSpc>
              <a:spcBef>
                <a:spcPts val="0"/>
              </a:spcBef>
              <a:spcAft>
                <a:spcPts val="800"/>
              </a:spcAft>
              <a:buFont typeface="+mj-lt"/>
              <a:buAutoNum type="arabicPeriod"/>
            </a:pPr>
            <a:r>
              <a:rPr lang="en-US" sz="1600">
                <a:effectLst/>
                <a:latin typeface="Calibri"/>
                <a:ea typeface="Calibri" panose="020F0502020204030204" pitchFamily="34" charset="0"/>
                <a:cs typeface="Times New Roman"/>
              </a:rPr>
              <a:t>Virtual Reality Training</a:t>
            </a:r>
            <a:r>
              <a:rPr lang="en-US" sz="1600">
                <a:latin typeface="Calibri"/>
                <a:ea typeface="Calibri" panose="020F0502020204030204" pitchFamily="34" charset="0"/>
                <a:cs typeface="Times New Roman"/>
              </a:rPr>
              <a:t> </a:t>
            </a:r>
            <a:endParaRPr lang="en-US" sz="1600">
              <a:effectLst/>
              <a:latin typeface="Calibri"/>
              <a:ea typeface="Calibri" panose="020F0502020204030204" pitchFamily="34" charset="0"/>
              <a:cs typeface="Times New Roman" panose="02020603050405020304" pitchFamily="18" charset="0"/>
            </a:endParaRPr>
          </a:p>
          <a:p>
            <a:endParaRPr lang="en-US"/>
          </a:p>
        </p:txBody>
      </p:sp>
      <p:pic>
        <p:nvPicPr>
          <p:cNvPr id="3074" name="Picture 2" descr="Physiological-Diplopia Cord™ (Brock String), Brock String Devices: Bernell  Corporation">
            <a:extLst>
              <a:ext uri="{FF2B5EF4-FFF2-40B4-BE49-F238E27FC236}">
                <a16:creationId xmlns:a16="http://schemas.microsoft.com/office/drawing/2014/main" id="{63BCC767-46A0-4C2B-9F7C-8343673CE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4838" y="181001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naptec Sensory Station">
            <a:extLst>
              <a:ext uri="{FF2B5EF4-FFF2-40B4-BE49-F238E27FC236}">
                <a16:creationId xmlns:a16="http://schemas.microsoft.com/office/drawing/2014/main" id="{B1A66362-9039-4FF2-89DB-863785C76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838" y="42756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283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EBD9-B14B-4889-B067-AD561A42937D}"/>
              </a:ext>
            </a:extLst>
          </p:cNvPr>
          <p:cNvSpPr>
            <a:spLocks noGrp="1"/>
          </p:cNvSpPr>
          <p:nvPr>
            <p:ph type="title"/>
          </p:nvPr>
        </p:nvSpPr>
        <p:spPr/>
        <p:txBody>
          <a:bodyPr/>
          <a:lstStyle/>
          <a:p>
            <a:r>
              <a:rPr lang="en-US" dirty="0">
                <a:solidFill>
                  <a:srgbClr val="FF0000"/>
                </a:solidFill>
              </a:rPr>
              <a:t>UFCPI: Return to Sport Protocol</a:t>
            </a:r>
          </a:p>
        </p:txBody>
      </p:sp>
      <p:sp>
        <p:nvSpPr>
          <p:cNvPr id="3" name="Content Placeholder 2">
            <a:extLst>
              <a:ext uri="{FF2B5EF4-FFF2-40B4-BE49-F238E27FC236}">
                <a16:creationId xmlns:a16="http://schemas.microsoft.com/office/drawing/2014/main" id="{8269CBBC-4B3C-4D2E-BA3A-5F8E93D70C21}"/>
              </a:ext>
            </a:extLst>
          </p:cNvPr>
          <p:cNvSpPr>
            <a:spLocks noGrp="1"/>
          </p:cNvSpPr>
          <p:nvPr>
            <p:ph idx="1"/>
          </p:nvPr>
        </p:nvSpPr>
        <p:spPr>
          <a:xfrm>
            <a:off x="177800" y="1457691"/>
            <a:ext cx="10515600" cy="5035184"/>
          </a:xfrm>
        </p:spPr>
        <p:txBody>
          <a:bodyPr vert="horz" lIns="91440" tIns="45720" rIns="91440" bIns="45720" rtlCol="0" anchor="t">
            <a:normAutofit fontScale="92500" lnSpcReduction="10000"/>
          </a:bodyPr>
          <a:lstStyle/>
          <a:p>
            <a:pPr marL="0" indent="0">
              <a:buNone/>
            </a:pPr>
            <a:r>
              <a:rPr lang="en-US" b="1" dirty="0"/>
              <a:t>	</a:t>
            </a:r>
            <a:r>
              <a:rPr lang="en-US" b="1" u="sng" dirty="0"/>
              <a:t>Stage 1</a:t>
            </a:r>
            <a:r>
              <a:rPr lang="en-US" dirty="0"/>
              <a:t>-Initial Period of Rest: Recovery</a:t>
            </a:r>
          </a:p>
          <a:p>
            <a:pPr lvl="3">
              <a:lnSpc>
                <a:spcPct val="107000"/>
              </a:lnSpc>
              <a:spcBef>
                <a:spcPts val="0"/>
              </a:spcBef>
              <a:buFont typeface="+mj-lt"/>
              <a:buAutoNum type="alphaLcPeriod"/>
            </a:pPr>
            <a:r>
              <a:rPr lang="en-US" sz="1600" dirty="0">
                <a:effectLst/>
                <a:latin typeface="Calibri"/>
                <a:ea typeface="Calibri" panose="020F0502020204030204" pitchFamily="34" charset="0"/>
                <a:cs typeface="Times New Roman"/>
              </a:rPr>
              <a:t>24-48 symptom management</a:t>
            </a:r>
            <a:r>
              <a:rPr lang="en-US" sz="1600" dirty="0">
                <a:latin typeface="Calibri"/>
                <a:ea typeface="Calibri" panose="020F0502020204030204" pitchFamily="34" charset="0"/>
                <a:cs typeface="Times New Roman"/>
              </a:rPr>
              <a:t> </a:t>
            </a:r>
            <a:endParaRPr lang="en-US" sz="1600" dirty="0">
              <a:effectLst/>
              <a:latin typeface="Calibri"/>
              <a:ea typeface="Calibri" panose="020F0502020204030204" pitchFamily="34" charset="0"/>
              <a:cs typeface="Times New Roman" panose="02020603050405020304" pitchFamily="18" charset="0"/>
            </a:endParaRPr>
          </a:p>
          <a:p>
            <a:pPr lvl="3">
              <a:lnSpc>
                <a:spcPct val="107000"/>
              </a:lnSpc>
              <a:spcBef>
                <a:spcPts val="0"/>
              </a:spcBef>
              <a:buFont typeface="+mj-lt"/>
              <a:buAutoNum type="alphaLcPeriod"/>
            </a:pPr>
            <a:r>
              <a:rPr lang="en-US" sz="1600" dirty="0">
                <a:latin typeface="Calibri"/>
                <a:ea typeface="Calibri" panose="020F0502020204030204" pitchFamily="34" charset="0"/>
                <a:cs typeface="Times New Roman"/>
              </a:rPr>
              <a:t>I</a:t>
            </a:r>
            <a:r>
              <a:rPr lang="en-US" sz="1600" dirty="0">
                <a:effectLst/>
                <a:latin typeface="Calibri"/>
                <a:ea typeface="Calibri" panose="020F0502020204030204" pitchFamily="34" charset="0"/>
                <a:cs typeface="Times New Roman"/>
              </a:rPr>
              <a:t>DA approach</a:t>
            </a:r>
            <a:r>
              <a:rPr lang="en-US" sz="1600" dirty="0">
                <a:latin typeface="Calibri"/>
                <a:ea typeface="Calibri" panose="020F0502020204030204" pitchFamily="34" charset="0"/>
                <a:cs typeface="Times New Roman"/>
              </a:rPr>
              <a:t> </a:t>
            </a:r>
            <a:endParaRPr lang="en-US" sz="1600" dirty="0">
              <a:effectLst/>
              <a:latin typeface="Calibri"/>
              <a:ea typeface="Calibri" panose="020F0502020204030204" pitchFamily="34" charset="0"/>
              <a:cs typeface="Times New Roman" panose="02020603050405020304" pitchFamily="18" charset="0"/>
            </a:endParaRPr>
          </a:p>
          <a:p>
            <a:pPr lvl="4">
              <a:lnSpc>
                <a:spcPct val="107000"/>
              </a:lnSpc>
              <a:spcBef>
                <a:spcPts val="0"/>
              </a:spcBef>
              <a:buFont typeface="+mj-lt"/>
              <a:buAutoNum type="alphaLcPeriod"/>
            </a:pPr>
            <a:r>
              <a:rPr lang="en-US" sz="1600" dirty="0">
                <a:solidFill>
                  <a:srgbClr val="00B050"/>
                </a:solidFill>
                <a:latin typeface="Calibri"/>
                <a:ea typeface="Calibri" panose="020F0502020204030204" pitchFamily="34" charset="0"/>
                <a:cs typeface="Times New Roman"/>
              </a:rPr>
              <a:t>Nutrition (Food &amp; Supplementation) =&gt; </a:t>
            </a:r>
          </a:p>
          <a:p>
            <a:pPr lvl="4">
              <a:lnSpc>
                <a:spcPct val="107000"/>
              </a:lnSpc>
              <a:spcBef>
                <a:spcPts val="0"/>
              </a:spcBef>
              <a:buFont typeface="+mj-lt"/>
              <a:buAutoNum type="alphaLcPeriod"/>
            </a:pPr>
            <a:r>
              <a:rPr lang="en-US" sz="1600" dirty="0">
                <a:effectLst/>
                <a:latin typeface="Calibri"/>
                <a:ea typeface="Calibri" panose="020F0502020204030204" pitchFamily="34" charset="0"/>
                <a:cs typeface="Times New Roman"/>
              </a:rPr>
              <a:t>Sports Psych</a:t>
            </a:r>
          </a:p>
          <a:p>
            <a:pPr lvl="4">
              <a:lnSpc>
                <a:spcPct val="107000"/>
              </a:lnSpc>
              <a:spcBef>
                <a:spcPts val="0"/>
              </a:spcBef>
              <a:buFont typeface="+mj-lt"/>
              <a:buAutoNum type="alphaLcPeriod"/>
            </a:pPr>
            <a:r>
              <a:rPr lang="en-US" sz="1600" dirty="0">
                <a:latin typeface="Calibri"/>
                <a:ea typeface="Calibri" panose="020F0502020204030204" pitchFamily="34" charset="0"/>
                <a:cs typeface="Times New Roman"/>
              </a:rPr>
              <a:t>Coaches</a:t>
            </a:r>
          </a:p>
          <a:p>
            <a:pPr lvl="4">
              <a:lnSpc>
                <a:spcPct val="107000"/>
              </a:lnSpc>
              <a:spcBef>
                <a:spcPts val="0"/>
              </a:spcBef>
              <a:buFont typeface="+mj-lt"/>
              <a:buAutoNum type="alphaLcPeriod"/>
            </a:pPr>
            <a:r>
              <a:rPr lang="en-US" sz="1600" dirty="0">
                <a:effectLst/>
                <a:latin typeface="Calibri"/>
                <a:ea typeface="Calibri" panose="020F0502020204030204" pitchFamily="34" charset="0"/>
                <a:cs typeface="Times New Roman"/>
              </a:rPr>
              <a:t>Support Staff</a:t>
            </a:r>
          </a:p>
          <a:p>
            <a:pPr lvl="4">
              <a:lnSpc>
                <a:spcPct val="107000"/>
              </a:lnSpc>
              <a:spcBef>
                <a:spcPts val="0"/>
              </a:spcBef>
              <a:buFont typeface="+mj-lt"/>
              <a:buAutoNum type="alphaLcPeriod"/>
            </a:pPr>
            <a:r>
              <a:rPr lang="en-US" sz="1600" dirty="0">
                <a:solidFill>
                  <a:srgbClr val="00B0F0"/>
                </a:solidFill>
                <a:latin typeface="Calibri"/>
                <a:ea typeface="Calibri" panose="020F0502020204030204" pitchFamily="34" charset="0"/>
                <a:cs typeface="Times New Roman"/>
              </a:rPr>
              <a:t>S &amp; C (Open communication with sports medicine and medical provider)</a:t>
            </a:r>
            <a:endParaRPr lang="en-US" sz="1600" dirty="0">
              <a:solidFill>
                <a:srgbClr val="00B0F0"/>
              </a:solidFill>
              <a:latin typeface="Calibri"/>
              <a:ea typeface="Calibri" panose="020F0502020204030204" pitchFamily="34" charset="0"/>
              <a:cs typeface="Times New Roman" panose="02020603050405020304" pitchFamily="18" charset="0"/>
            </a:endParaRPr>
          </a:p>
          <a:p>
            <a:pPr lvl="4">
              <a:lnSpc>
                <a:spcPct val="107000"/>
              </a:lnSpc>
              <a:spcBef>
                <a:spcPts val="0"/>
              </a:spcBef>
              <a:buFont typeface="+mj-lt"/>
              <a:buAutoNum type="alphaLcPeriod"/>
            </a:pPr>
            <a:r>
              <a:rPr lang="en-US" sz="1600" dirty="0">
                <a:effectLst/>
                <a:latin typeface="Calibri"/>
                <a:ea typeface="Calibri" panose="020F0502020204030204" pitchFamily="34" charset="0"/>
                <a:cs typeface="Times New Roman"/>
              </a:rPr>
              <a:t>Sports Science</a:t>
            </a:r>
          </a:p>
          <a:p>
            <a:pPr lvl="4">
              <a:lnSpc>
                <a:spcPct val="107000"/>
              </a:lnSpc>
              <a:spcBef>
                <a:spcPts val="0"/>
              </a:spcBef>
              <a:buAutoNum type="alphaLcPeriod"/>
            </a:pPr>
            <a:r>
              <a:rPr lang="en-US" sz="1600">
                <a:latin typeface="Calibri"/>
                <a:ea typeface="Calibri" panose="020F0502020204030204" pitchFamily="34" charset="0"/>
                <a:cs typeface="Times New Roman"/>
              </a:rPr>
              <a:t>Sports Medicine-</a:t>
            </a:r>
            <a:r>
              <a:rPr lang="en-US" sz="1600">
                <a:solidFill>
                  <a:srgbClr val="FF0000"/>
                </a:solidFill>
                <a:latin typeface="Calibri"/>
                <a:ea typeface="Calibri" panose="020F0502020204030204" pitchFamily="34" charset="0"/>
                <a:cs typeface="Times New Roman"/>
              </a:rPr>
              <a:t>daily check in</a:t>
            </a:r>
          </a:p>
          <a:p>
            <a:pPr lvl="3">
              <a:lnSpc>
                <a:spcPct val="107000"/>
              </a:lnSpc>
              <a:spcBef>
                <a:spcPts val="0"/>
              </a:spcBef>
              <a:buFont typeface="+mj-lt"/>
              <a:buAutoNum type="alphaLcPeriod"/>
            </a:pPr>
            <a:r>
              <a:rPr lang="en-US" sz="1600" dirty="0">
                <a:effectLst/>
                <a:latin typeface="Calibri"/>
                <a:ea typeface="Calibri" panose="020F0502020204030204" pitchFamily="34" charset="0"/>
                <a:cs typeface="Times New Roman"/>
              </a:rPr>
              <a:t>Acetaminophen (Tylenol/Paracetamol ONLY: NO Ibuprofen</a:t>
            </a:r>
            <a:r>
              <a:rPr lang="en-US" sz="1600" dirty="0">
                <a:latin typeface="Calibri"/>
                <a:ea typeface="Calibri" panose="020F0502020204030204" pitchFamily="34" charset="0"/>
                <a:cs typeface="Times New Roman"/>
              </a:rPr>
              <a:t> </a:t>
            </a:r>
            <a:endParaRPr lang="en-US" sz="1600" dirty="0">
              <a:effectLst/>
              <a:latin typeface="Calibri"/>
              <a:ea typeface="Calibri" panose="020F0502020204030204" pitchFamily="34" charset="0"/>
              <a:cs typeface="Times New Roman" panose="02020603050405020304" pitchFamily="18" charset="0"/>
            </a:endParaRPr>
          </a:p>
          <a:p>
            <a:pPr lvl="3">
              <a:lnSpc>
                <a:spcPct val="107000"/>
              </a:lnSpc>
              <a:spcBef>
                <a:spcPts val="0"/>
              </a:spcBef>
              <a:buFont typeface="+mj-lt"/>
              <a:buAutoNum type="alphaLcPeriod"/>
            </a:pPr>
            <a:r>
              <a:rPr lang="en-US" sz="1600" dirty="0">
                <a:effectLst/>
                <a:latin typeface="Calibri"/>
                <a:ea typeface="Calibri" panose="020F0502020204030204" pitchFamily="34" charset="0"/>
                <a:cs typeface="Times New Roman"/>
              </a:rPr>
              <a:t>Mental/Physical Rest</a:t>
            </a:r>
          </a:p>
          <a:p>
            <a:pPr lvl="3">
              <a:lnSpc>
                <a:spcPct val="107000"/>
              </a:lnSpc>
              <a:spcBef>
                <a:spcPts val="0"/>
              </a:spcBef>
              <a:buFont typeface="+mj-lt"/>
              <a:buAutoNum type="alphaLcPeriod"/>
            </a:pPr>
            <a:r>
              <a:rPr lang="en-US" sz="1600" dirty="0">
                <a:effectLst/>
                <a:latin typeface="Calibri"/>
                <a:ea typeface="Calibri" panose="020F0502020204030204" pitchFamily="34" charset="0"/>
                <a:cs typeface="Times New Roman"/>
              </a:rPr>
              <a:t>Allowed to Sleep</a:t>
            </a:r>
            <a:r>
              <a:rPr lang="en-US" sz="1600" dirty="0">
                <a:latin typeface="Calibri"/>
                <a:ea typeface="Calibri" panose="020F0502020204030204" pitchFamily="34" charset="0"/>
                <a:cs typeface="Times New Roman"/>
              </a:rPr>
              <a:t> </a:t>
            </a:r>
            <a:endParaRPr lang="en-US" sz="1600" dirty="0">
              <a:effectLst/>
              <a:latin typeface="Calibri"/>
              <a:ea typeface="Calibri" panose="020F0502020204030204" pitchFamily="34" charset="0"/>
              <a:cs typeface="Times New Roman" panose="02020603050405020304" pitchFamily="18" charset="0"/>
            </a:endParaRPr>
          </a:p>
          <a:p>
            <a:pPr lvl="3">
              <a:lnSpc>
                <a:spcPct val="107000"/>
              </a:lnSpc>
              <a:spcBef>
                <a:spcPts val="0"/>
              </a:spcBef>
              <a:buFont typeface="+mj-lt"/>
              <a:buAutoNum type="alphaLcPeriod"/>
            </a:pPr>
            <a:r>
              <a:rPr lang="en-US" sz="1600" dirty="0">
                <a:effectLst/>
                <a:latin typeface="Calibri"/>
                <a:ea typeface="Calibri" panose="020F0502020204030204" pitchFamily="34" charset="0"/>
                <a:cs typeface="Times New Roman"/>
              </a:rPr>
              <a:t>Symptoms worsen or increase-red flag symptoms, send athlete to ER</a:t>
            </a:r>
          </a:p>
          <a:p>
            <a:pPr lvl="3">
              <a:lnSpc>
                <a:spcPct val="107000"/>
              </a:lnSpc>
              <a:spcBef>
                <a:spcPts val="0"/>
              </a:spcBef>
              <a:buFont typeface="+mj-lt"/>
              <a:buAutoNum type="alphaLcPeriod"/>
            </a:pPr>
            <a:r>
              <a:rPr lang="en-US" sz="1600" dirty="0">
                <a:effectLst/>
                <a:latin typeface="Calibri"/>
                <a:ea typeface="Calibri" panose="020F0502020204030204" pitchFamily="34" charset="0"/>
                <a:cs typeface="Times New Roman"/>
              </a:rPr>
              <a:t>No activities (screen time) should exacerbate symptoms</a:t>
            </a:r>
            <a:r>
              <a:rPr lang="en-US" sz="1600" dirty="0">
                <a:latin typeface="Calibri"/>
                <a:ea typeface="Calibri" panose="020F0502020204030204" pitchFamily="34" charset="0"/>
                <a:cs typeface="Times New Roman"/>
              </a:rPr>
              <a:t> </a:t>
            </a:r>
            <a:endParaRPr lang="en-US" sz="1600" dirty="0">
              <a:effectLst/>
              <a:latin typeface="Calibri"/>
              <a:ea typeface="Calibri" panose="020F0502020204030204" pitchFamily="34" charset="0"/>
              <a:cs typeface="Times New Roman" panose="02020603050405020304" pitchFamily="18" charset="0"/>
            </a:endParaRPr>
          </a:p>
          <a:p>
            <a:pPr lvl="3">
              <a:lnSpc>
                <a:spcPct val="107000"/>
              </a:lnSpc>
              <a:spcBef>
                <a:spcPts val="0"/>
              </a:spcBef>
              <a:buFont typeface="+mj-lt"/>
              <a:buAutoNum type="alphaLcPeriod"/>
            </a:pPr>
            <a:r>
              <a:rPr lang="en-US" sz="1600" dirty="0">
                <a:effectLst/>
                <a:latin typeface="Calibri"/>
                <a:ea typeface="Calibri" panose="020F0502020204030204" pitchFamily="34" charset="0"/>
                <a:cs typeface="Times New Roman"/>
              </a:rPr>
              <a:t>If symptoms are below 3 for every category or matching baseline, progress to Exercise Intolerance Assessment.</a:t>
            </a:r>
            <a:r>
              <a:rPr lang="en-US" sz="1600" dirty="0">
                <a:latin typeface="Calibri"/>
                <a:ea typeface="Calibri" panose="020F0502020204030204" pitchFamily="34" charset="0"/>
                <a:cs typeface="Times New Roman"/>
              </a:rPr>
              <a:t> </a:t>
            </a:r>
            <a:endParaRPr lang="en-US" sz="1600" dirty="0">
              <a:effectLst/>
              <a:latin typeface="Calibri"/>
              <a:ea typeface="Calibri" panose="020F0502020204030204" pitchFamily="34" charset="0"/>
              <a:cs typeface="Times New Roman" panose="02020603050405020304" pitchFamily="18" charset="0"/>
            </a:endParaRPr>
          </a:p>
          <a:p>
            <a:pPr lvl="4">
              <a:lnSpc>
                <a:spcPct val="107000"/>
              </a:lnSpc>
              <a:spcBef>
                <a:spcPts val="0"/>
              </a:spcBef>
              <a:spcAft>
                <a:spcPts val="800"/>
              </a:spcAft>
              <a:buFont typeface="+mj-lt"/>
              <a:buAutoNum type="alphaLcPeriod"/>
            </a:pPr>
            <a:r>
              <a:rPr lang="en-US" sz="1600" dirty="0">
                <a:effectLst/>
                <a:latin typeface="Calibri"/>
                <a:ea typeface="Calibri" panose="020F0502020204030204" pitchFamily="34" charset="0"/>
                <a:cs typeface="Times New Roman"/>
              </a:rPr>
              <a:t>If symptoms are remaining static after 48 </a:t>
            </a:r>
            <a:r>
              <a:rPr lang="en-US" sz="1600" dirty="0" err="1">
                <a:effectLst/>
                <a:latin typeface="Calibri"/>
                <a:ea typeface="Calibri" panose="020F0502020204030204" pitchFamily="34" charset="0"/>
                <a:cs typeface="Times New Roman"/>
              </a:rPr>
              <a:t>hrs</a:t>
            </a:r>
            <a:r>
              <a:rPr lang="en-US" sz="1600" dirty="0">
                <a:effectLst/>
                <a:latin typeface="Calibri"/>
                <a:ea typeface="Calibri" panose="020F0502020204030204" pitchFamily="34" charset="0"/>
                <a:cs typeface="Times New Roman"/>
              </a:rPr>
              <a:t>, medical team can decide to do a monitored cardiovascular session (perform buffalo treadmill or bike concussion test.</a:t>
            </a:r>
          </a:p>
          <a:p>
            <a:pPr lvl="1"/>
            <a:r>
              <a:rPr lang="en-US" sz="3200" dirty="0">
                <a:solidFill>
                  <a:srgbClr val="00B0F0"/>
                </a:solidFill>
              </a:rPr>
              <a:t>Exercise tolerance assessment considerations</a:t>
            </a:r>
            <a:endParaRPr lang="en-US" sz="3200" dirty="0">
              <a:solidFill>
                <a:srgbClr val="00B0F0"/>
              </a:solidFill>
              <a:cs typeface="Calibri"/>
            </a:endParaRPr>
          </a:p>
        </p:txBody>
      </p:sp>
      <p:pic>
        <p:nvPicPr>
          <p:cNvPr id="9218" name="Picture 2" descr="They Take A Multidisciplinary Approach To Healthcare Stock Photo - Download  Image Now - iStock">
            <a:extLst>
              <a:ext uri="{FF2B5EF4-FFF2-40B4-BE49-F238E27FC236}">
                <a16:creationId xmlns:a16="http://schemas.microsoft.com/office/drawing/2014/main" id="{4AFCD8A5-ADC3-428D-B781-D4A6DD780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565" y="1027906"/>
            <a:ext cx="3180523" cy="211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17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91A4-B5A0-460D-B7D7-5747E62C7772}"/>
              </a:ext>
            </a:extLst>
          </p:cNvPr>
          <p:cNvSpPr>
            <a:spLocks noGrp="1"/>
          </p:cNvSpPr>
          <p:nvPr>
            <p:ph type="title"/>
          </p:nvPr>
        </p:nvSpPr>
        <p:spPr>
          <a:xfrm>
            <a:off x="838199" y="291090"/>
            <a:ext cx="10515599" cy="932688"/>
          </a:xfrm>
        </p:spPr>
        <p:txBody>
          <a:bodyPr vert="horz" lIns="91440" tIns="45720" rIns="91440" bIns="45720" rtlCol="0" anchor="b">
            <a:noAutofit/>
          </a:bodyPr>
          <a:lstStyle/>
          <a:p>
            <a:r>
              <a:rPr lang="en-US" b="1" dirty="0">
                <a:solidFill>
                  <a:srgbClr val="FF0000"/>
                </a:solidFill>
              </a:rPr>
              <a:t>Overall Nutrition Intervention &amp; Progression</a:t>
            </a:r>
            <a:endParaRPr lang="en-US" b="1"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F4CFB832-6BE4-42D3-92D9-72DAF936AE4A}"/>
              </a:ext>
            </a:extLst>
          </p:cNvPr>
          <p:cNvPicPr>
            <a:picLocks noChangeAspect="1"/>
          </p:cNvPicPr>
          <p:nvPr/>
        </p:nvPicPr>
        <p:blipFill>
          <a:blip r:embed="rId2"/>
          <a:stretch>
            <a:fillRect/>
          </a:stretch>
        </p:blipFill>
        <p:spPr>
          <a:xfrm>
            <a:off x="416766" y="1922106"/>
            <a:ext cx="11358467" cy="4259423"/>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68DA35E1-9193-4D57-8C6A-DB67424E2B66}"/>
              </a:ext>
            </a:extLst>
          </p:cNvPr>
          <p:cNvSpPr/>
          <p:nvPr/>
        </p:nvSpPr>
        <p:spPr>
          <a:xfrm>
            <a:off x="346509" y="1828800"/>
            <a:ext cx="1222409" cy="456237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9DF7D5-9444-405F-9160-CF7FB8084DB7}"/>
              </a:ext>
            </a:extLst>
          </p:cNvPr>
          <p:cNvSpPr/>
          <p:nvPr/>
        </p:nvSpPr>
        <p:spPr>
          <a:xfrm>
            <a:off x="498909" y="1981200"/>
            <a:ext cx="11176535" cy="5117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65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C2BE-C13C-4164-8817-BCDEFA7A07E5}"/>
              </a:ext>
            </a:extLst>
          </p:cNvPr>
          <p:cNvSpPr>
            <a:spLocks noGrp="1"/>
          </p:cNvSpPr>
          <p:nvPr>
            <p:ph type="title"/>
          </p:nvPr>
        </p:nvSpPr>
        <p:spPr>
          <a:xfrm>
            <a:off x="838200" y="50354"/>
            <a:ext cx="10515600" cy="1325563"/>
          </a:xfrm>
        </p:spPr>
        <p:txBody>
          <a:bodyPr/>
          <a:lstStyle/>
          <a:p>
            <a:r>
              <a:rPr lang="en-US" dirty="0"/>
              <a:t>Concussion - Nutrition Recovery Paradigm (target of interventions)</a:t>
            </a:r>
          </a:p>
        </p:txBody>
      </p:sp>
      <p:sp>
        <p:nvSpPr>
          <p:cNvPr id="6" name="Oval 5">
            <a:extLst>
              <a:ext uri="{FF2B5EF4-FFF2-40B4-BE49-F238E27FC236}">
                <a16:creationId xmlns:a16="http://schemas.microsoft.com/office/drawing/2014/main" id="{7AE17E62-AD3C-4B30-9818-FF959A76C221}"/>
              </a:ext>
            </a:extLst>
          </p:cNvPr>
          <p:cNvSpPr/>
          <p:nvPr/>
        </p:nvSpPr>
        <p:spPr>
          <a:xfrm>
            <a:off x="1709756" y="1374214"/>
            <a:ext cx="6436640" cy="5331325"/>
          </a:xfrm>
          <a:prstGeom prst="ellipse">
            <a:avLst/>
          </a:prstGeom>
          <a:solidFill>
            <a:srgbClr val="BA27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2487C77-9279-4A5C-B5A4-72B1AAB59510}"/>
              </a:ext>
            </a:extLst>
          </p:cNvPr>
          <p:cNvSpPr/>
          <p:nvPr/>
        </p:nvSpPr>
        <p:spPr>
          <a:xfrm>
            <a:off x="3929491" y="1204546"/>
            <a:ext cx="6436640" cy="5206483"/>
          </a:xfrm>
          <a:prstGeom prst="ellipse">
            <a:avLst/>
          </a:prstGeom>
          <a:solidFill>
            <a:srgbClr val="9C0606">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123E6C24-CDFF-47DD-951C-32C168F8B373}"/>
              </a:ext>
            </a:extLst>
          </p:cNvPr>
          <p:cNvGraphicFramePr/>
          <p:nvPr>
            <p:extLst>
              <p:ext uri="{D42A27DB-BD31-4B8C-83A1-F6EECF244321}">
                <p14:modId xmlns:p14="http://schemas.microsoft.com/office/powerpoint/2010/main" val="759392161"/>
              </p:ext>
            </p:extLst>
          </p:nvPr>
        </p:nvGraphicFramePr>
        <p:xfrm>
          <a:off x="3784360" y="1596418"/>
          <a:ext cx="4633480" cy="388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B0BE7463-E5CC-4584-8D0F-48668FDD164D}"/>
              </a:ext>
            </a:extLst>
          </p:cNvPr>
          <p:cNvSpPr txBox="1"/>
          <p:nvPr/>
        </p:nvSpPr>
        <p:spPr>
          <a:xfrm flipH="1">
            <a:off x="1865970" y="3414058"/>
            <a:ext cx="1604198" cy="984885"/>
          </a:xfrm>
          <a:prstGeom prst="rect">
            <a:avLst/>
          </a:prstGeom>
          <a:noFill/>
        </p:spPr>
        <p:txBody>
          <a:bodyPr wrap="square" lIns="91440" tIns="45720" rIns="91440" bIns="45720" rtlCol="0" anchor="t">
            <a:spAutoFit/>
          </a:bodyPr>
          <a:lstStyle/>
          <a:p>
            <a:pPr algn="ctr"/>
            <a:r>
              <a:rPr lang="en-US" sz="2000" b="1" dirty="0"/>
              <a:t>Gut-Brain Axis</a:t>
            </a:r>
            <a:endParaRPr lang="en-US" sz="2000" b="1" dirty="0">
              <a:cs typeface="Calibri"/>
            </a:endParaRPr>
          </a:p>
          <a:p>
            <a:endParaRPr lang="en-US" dirty="0"/>
          </a:p>
        </p:txBody>
      </p:sp>
      <p:sp>
        <p:nvSpPr>
          <p:cNvPr id="10" name="TextBox 9">
            <a:extLst>
              <a:ext uri="{FF2B5EF4-FFF2-40B4-BE49-F238E27FC236}">
                <a16:creationId xmlns:a16="http://schemas.microsoft.com/office/drawing/2014/main" id="{57E9C1A7-A4B7-4B18-B07A-3DB75B96EB98}"/>
              </a:ext>
            </a:extLst>
          </p:cNvPr>
          <p:cNvSpPr txBox="1"/>
          <p:nvPr/>
        </p:nvSpPr>
        <p:spPr>
          <a:xfrm flipH="1">
            <a:off x="8574383" y="2951887"/>
            <a:ext cx="1791748" cy="1323439"/>
          </a:xfrm>
          <a:prstGeom prst="rect">
            <a:avLst/>
          </a:prstGeom>
          <a:noFill/>
        </p:spPr>
        <p:txBody>
          <a:bodyPr wrap="square" lIns="91440" tIns="45720" rIns="91440" bIns="45720" rtlCol="0" anchor="t">
            <a:spAutoFit/>
          </a:bodyPr>
          <a:lstStyle/>
          <a:p>
            <a:pPr algn="ctr"/>
            <a:r>
              <a:rPr lang="en-US" sz="2000" b="1" dirty="0"/>
              <a:t>Sleep &amp; Circadian Rhythms</a:t>
            </a:r>
            <a:endParaRPr lang="en-US" sz="2000" b="1" dirty="0">
              <a:cs typeface="Calibri"/>
            </a:endParaRPr>
          </a:p>
          <a:p>
            <a:endParaRPr lang="en-US" sz="2000" dirty="0"/>
          </a:p>
        </p:txBody>
      </p:sp>
      <p:sp>
        <p:nvSpPr>
          <p:cNvPr id="3" name="TextBox 2">
            <a:extLst>
              <a:ext uri="{FF2B5EF4-FFF2-40B4-BE49-F238E27FC236}">
                <a16:creationId xmlns:a16="http://schemas.microsoft.com/office/drawing/2014/main" id="{DA72E39B-4A5A-4329-8813-22A2C22D2B76}"/>
              </a:ext>
            </a:extLst>
          </p:cNvPr>
          <p:cNvSpPr txBox="1"/>
          <p:nvPr/>
        </p:nvSpPr>
        <p:spPr>
          <a:xfrm flipH="1">
            <a:off x="4725729" y="4758902"/>
            <a:ext cx="2788795" cy="461665"/>
          </a:xfrm>
          <a:prstGeom prst="rect">
            <a:avLst/>
          </a:prstGeom>
          <a:noFill/>
        </p:spPr>
        <p:txBody>
          <a:bodyPr wrap="square" rtlCol="0">
            <a:spAutoFit/>
          </a:bodyPr>
          <a:lstStyle/>
          <a:p>
            <a:pPr algn="ctr"/>
            <a:r>
              <a:rPr lang="en-US" sz="1200" dirty="0">
                <a:solidFill>
                  <a:schemeClr val="bg1"/>
                </a:solidFill>
              </a:rPr>
              <a:t>Flavonoids / Phytonutrients </a:t>
            </a:r>
          </a:p>
          <a:p>
            <a:pPr algn="ctr"/>
            <a:r>
              <a:rPr lang="en-US" sz="1200" dirty="0">
                <a:solidFill>
                  <a:schemeClr val="bg1"/>
                </a:solidFill>
              </a:rPr>
              <a:t>(Fruit-rich diet)</a:t>
            </a:r>
          </a:p>
        </p:txBody>
      </p:sp>
      <p:sp>
        <p:nvSpPr>
          <p:cNvPr id="11" name="TextBox 10">
            <a:extLst>
              <a:ext uri="{FF2B5EF4-FFF2-40B4-BE49-F238E27FC236}">
                <a16:creationId xmlns:a16="http://schemas.microsoft.com/office/drawing/2014/main" id="{4CD0C6E4-6836-4DF5-A2D3-B134660FEC9B}"/>
              </a:ext>
            </a:extLst>
          </p:cNvPr>
          <p:cNvSpPr txBox="1"/>
          <p:nvPr/>
        </p:nvSpPr>
        <p:spPr>
          <a:xfrm flipH="1">
            <a:off x="5742078" y="3631435"/>
            <a:ext cx="1143313" cy="276999"/>
          </a:xfrm>
          <a:prstGeom prst="rect">
            <a:avLst/>
          </a:prstGeom>
          <a:noFill/>
        </p:spPr>
        <p:txBody>
          <a:bodyPr wrap="square" rtlCol="0">
            <a:spAutoFit/>
          </a:bodyPr>
          <a:lstStyle/>
          <a:p>
            <a:r>
              <a:rPr lang="en-US" sz="1200" dirty="0">
                <a:solidFill>
                  <a:schemeClr val="bg1"/>
                </a:solidFill>
              </a:rPr>
              <a:t>Creatine</a:t>
            </a:r>
          </a:p>
        </p:txBody>
      </p:sp>
      <p:sp>
        <p:nvSpPr>
          <p:cNvPr id="12" name="TextBox 11">
            <a:extLst>
              <a:ext uri="{FF2B5EF4-FFF2-40B4-BE49-F238E27FC236}">
                <a16:creationId xmlns:a16="http://schemas.microsoft.com/office/drawing/2014/main" id="{CBAECF4B-0104-499F-AC51-584C7D9A30E3}"/>
              </a:ext>
            </a:extLst>
          </p:cNvPr>
          <p:cNvSpPr txBox="1"/>
          <p:nvPr/>
        </p:nvSpPr>
        <p:spPr>
          <a:xfrm flipH="1">
            <a:off x="5167874" y="5248723"/>
            <a:ext cx="1145860" cy="276999"/>
          </a:xfrm>
          <a:prstGeom prst="rect">
            <a:avLst/>
          </a:prstGeom>
          <a:noFill/>
        </p:spPr>
        <p:txBody>
          <a:bodyPr wrap="square" rtlCol="0">
            <a:spAutoFit/>
          </a:bodyPr>
          <a:lstStyle/>
          <a:p>
            <a:r>
              <a:rPr lang="en-US" sz="1200" dirty="0">
                <a:solidFill>
                  <a:schemeClr val="bg1"/>
                </a:solidFill>
              </a:rPr>
              <a:t>Melatonin</a:t>
            </a:r>
          </a:p>
        </p:txBody>
      </p:sp>
      <p:sp>
        <p:nvSpPr>
          <p:cNvPr id="13" name="TextBox 12">
            <a:extLst>
              <a:ext uri="{FF2B5EF4-FFF2-40B4-BE49-F238E27FC236}">
                <a16:creationId xmlns:a16="http://schemas.microsoft.com/office/drawing/2014/main" id="{945DDA48-4613-4A2C-9C02-AB63469A03F4}"/>
              </a:ext>
            </a:extLst>
          </p:cNvPr>
          <p:cNvSpPr txBox="1"/>
          <p:nvPr/>
        </p:nvSpPr>
        <p:spPr>
          <a:xfrm flipH="1">
            <a:off x="4444199" y="3537614"/>
            <a:ext cx="2132872" cy="276999"/>
          </a:xfrm>
          <a:prstGeom prst="rect">
            <a:avLst/>
          </a:prstGeom>
          <a:noFill/>
        </p:spPr>
        <p:txBody>
          <a:bodyPr wrap="square" rtlCol="0">
            <a:spAutoFit/>
          </a:bodyPr>
          <a:lstStyle/>
          <a:p>
            <a:r>
              <a:rPr lang="en-US" sz="1200" dirty="0">
                <a:solidFill>
                  <a:schemeClr val="bg1"/>
                </a:solidFill>
              </a:rPr>
              <a:t>Omega-3 Fatty Acids</a:t>
            </a:r>
          </a:p>
        </p:txBody>
      </p:sp>
      <p:sp>
        <p:nvSpPr>
          <p:cNvPr id="14" name="TextBox 13">
            <a:extLst>
              <a:ext uri="{FF2B5EF4-FFF2-40B4-BE49-F238E27FC236}">
                <a16:creationId xmlns:a16="http://schemas.microsoft.com/office/drawing/2014/main" id="{9EE6A557-46EE-423B-BF1C-2D6651910384}"/>
              </a:ext>
            </a:extLst>
          </p:cNvPr>
          <p:cNvSpPr txBox="1"/>
          <p:nvPr/>
        </p:nvSpPr>
        <p:spPr>
          <a:xfrm flipH="1">
            <a:off x="2290900" y="4591175"/>
            <a:ext cx="862918" cy="276999"/>
          </a:xfrm>
          <a:prstGeom prst="rect">
            <a:avLst/>
          </a:prstGeom>
          <a:noFill/>
        </p:spPr>
        <p:txBody>
          <a:bodyPr wrap="square" rtlCol="0">
            <a:spAutoFit/>
          </a:bodyPr>
          <a:lstStyle/>
          <a:p>
            <a:r>
              <a:rPr lang="en-US" sz="1200" dirty="0">
                <a:solidFill>
                  <a:schemeClr val="bg1"/>
                </a:solidFill>
              </a:rPr>
              <a:t>Probiotic</a:t>
            </a:r>
          </a:p>
        </p:txBody>
      </p:sp>
      <p:sp>
        <p:nvSpPr>
          <p:cNvPr id="15" name="TextBox 14">
            <a:extLst>
              <a:ext uri="{FF2B5EF4-FFF2-40B4-BE49-F238E27FC236}">
                <a16:creationId xmlns:a16="http://schemas.microsoft.com/office/drawing/2014/main" id="{C579A1BE-D5B2-49CA-8987-6E1F53273B9D}"/>
              </a:ext>
            </a:extLst>
          </p:cNvPr>
          <p:cNvSpPr txBox="1"/>
          <p:nvPr/>
        </p:nvSpPr>
        <p:spPr>
          <a:xfrm flipH="1">
            <a:off x="4706157" y="3269602"/>
            <a:ext cx="1896706" cy="276999"/>
          </a:xfrm>
          <a:prstGeom prst="rect">
            <a:avLst/>
          </a:prstGeom>
          <a:noFill/>
        </p:spPr>
        <p:txBody>
          <a:bodyPr wrap="square" rtlCol="0">
            <a:spAutoFit/>
          </a:bodyPr>
          <a:lstStyle/>
          <a:p>
            <a:r>
              <a:rPr lang="en-US" sz="1200" dirty="0">
                <a:solidFill>
                  <a:schemeClr val="bg1"/>
                </a:solidFill>
              </a:rPr>
              <a:t>Ketogenic Diet</a:t>
            </a:r>
          </a:p>
        </p:txBody>
      </p:sp>
      <p:sp>
        <p:nvSpPr>
          <p:cNvPr id="16" name="TextBox 15">
            <a:extLst>
              <a:ext uri="{FF2B5EF4-FFF2-40B4-BE49-F238E27FC236}">
                <a16:creationId xmlns:a16="http://schemas.microsoft.com/office/drawing/2014/main" id="{EDD322C3-AFA4-48E0-B2B5-F20E7583157B}"/>
              </a:ext>
            </a:extLst>
          </p:cNvPr>
          <p:cNvSpPr txBox="1"/>
          <p:nvPr/>
        </p:nvSpPr>
        <p:spPr>
          <a:xfrm flipH="1">
            <a:off x="3592279" y="4925590"/>
            <a:ext cx="2008182" cy="276999"/>
          </a:xfrm>
          <a:prstGeom prst="rect">
            <a:avLst/>
          </a:prstGeom>
          <a:noFill/>
        </p:spPr>
        <p:txBody>
          <a:bodyPr wrap="square" rtlCol="0">
            <a:spAutoFit/>
          </a:bodyPr>
          <a:lstStyle/>
          <a:p>
            <a:r>
              <a:rPr lang="en-US" sz="1200" dirty="0">
                <a:solidFill>
                  <a:schemeClr val="bg1"/>
                </a:solidFill>
              </a:rPr>
              <a:t>Curcumin(Meriva)</a:t>
            </a:r>
          </a:p>
        </p:txBody>
      </p:sp>
      <p:sp>
        <p:nvSpPr>
          <p:cNvPr id="17" name="TextBox 16">
            <a:extLst>
              <a:ext uri="{FF2B5EF4-FFF2-40B4-BE49-F238E27FC236}">
                <a16:creationId xmlns:a16="http://schemas.microsoft.com/office/drawing/2014/main" id="{661860E0-2C81-499A-B63E-66F8075DD89A}"/>
              </a:ext>
            </a:extLst>
          </p:cNvPr>
          <p:cNvSpPr txBox="1"/>
          <p:nvPr/>
        </p:nvSpPr>
        <p:spPr>
          <a:xfrm flipH="1">
            <a:off x="2217771" y="4209963"/>
            <a:ext cx="1251318" cy="276999"/>
          </a:xfrm>
          <a:prstGeom prst="rect">
            <a:avLst/>
          </a:prstGeom>
          <a:noFill/>
        </p:spPr>
        <p:txBody>
          <a:bodyPr wrap="square" rtlCol="0">
            <a:spAutoFit/>
          </a:bodyPr>
          <a:lstStyle/>
          <a:p>
            <a:r>
              <a:rPr lang="en-US" sz="1200" dirty="0">
                <a:solidFill>
                  <a:schemeClr val="bg1"/>
                </a:solidFill>
              </a:rPr>
              <a:t>L-Glutamine</a:t>
            </a:r>
          </a:p>
        </p:txBody>
      </p:sp>
      <p:sp>
        <p:nvSpPr>
          <p:cNvPr id="18" name="TextBox 17">
            <a:extLst>
              <a:ext uri="{FF2B5EF4-FFF2-40B4-BE49-F238E27FC236}">
                <a16:creationId xmlns:a16="http://schemas.microsoft.com/office/drawing/2014/main" id="{F308A78C-8371-4834-A85E-0A27A23DAF18}"/>
              </a:ext>
            </a:extLst>
          </p:cNvPr>
          <p:cNvSpPr txBox="1"/>
          <p:nvPr/>
        </p:nvSpPr>
        <p:spPr>
          <a:xfrm flipH="1">
            <a:off x="6713678" y="3802444"/>
            <a:ext cx="1984300" cy="276999"/>
          </a:xfrm>
          <a:prstGeom prst="rect">
            <a:avLst/>
          </a:prstGeom>
          <a:noFill/>
        </p:spPr>
        <p:txBody>
          <a:bodyPr wrap="square" rtlCol="0">
            <a:spAutoFit/>
          </a:bodyPr>
          <a:lstStyle/>
          <a:p>
            <a:r>
              <a:rPr lang="en-US" sz="1200" dirty="0">
                <a:solidFill>
                  <a:schemeClr val="bg1"/>
                </a:solidFill>
              </a:rPr>
              <a:t>B-Vitamin Complex</a:t>
            </a:r>
          </a:p>
        </p:txBody>
      </p:sp>
      <p:sp>
        <p:nvSpPr>
          <p:cNvPr id="19" name="TextBox 18">
            <a:extLst>
              <a:ext uri="{FF2B5EF4-FFF2-40B4-BE49-F238E27FC236}">
                <a16:creationId xmlns:a16="http://schemas.microsoft.com/office/drawing/2014/main" id="{F1B43E5D-35D9-4790-9DC2-8A07023D6E7F}"/>
              </a:ext>
            </a:extLst>
          </p:cNvPr>
          <p:cNvSpPr txBox="1"/>
          <p:nvPr/>
        </p:nvSpPr>
        <p:spPr>
          <a:xfrm flipH="1">
            <a:off x="5761829" y="1958255"/>
            <a:ext cx="784794" cy="276999"/>
          </a:xfrm>
          <a:prstGeom prst="rect">
            <a:avLst/>
          </a:prstGeom>
          <a:noFill/>
        </p:spPr>
        <p:txBody>
          <a:bodyPr wrap="square" rtlCol="0">
            <a:spAutoFit/>
          </a:bodyPr>
          <a:lstStyle/>
          <a:p>
            <a:r>
              <a:rPr lang="en-US" sz="1200" dirty="0">
                <a:solidFill>
                  <a:schemeClr val="bg1"/>
                </a:solidFill>
              </a:rPr>
              <a:t>MCT’s</a:t>
            </a:r>
          </a:p>
        </p:txBody>
      </p:sp>
      <p:sp>
        <p:nvSpPr>
          <p:cNvPr id="20" name="TextBox 19">
            <a:extLst>
              <a:ext uri="{FF2B5EF4-FFF2-40B4-BE49-F238E27FC236}">
                <a16:creationId xmlns:a16="http://schemas.microsoft.com/office/drawing/2014/main" id="{3A0F51BA-47FF-45CA-9FDA-840BCD925857}"/>
              </a:ext>
            </a:extLst>
          </p:cNvPr>
          <p:cNvSpPr txBox="1"/>
          <p:nvPr/>
        </p:nvSpPr>
        <p:spPr>
          <a:xfrm flipH="1">
            <a:off x="6905142" y="4600009"/>
            <a:ext cx="3689271" cy="276999"/>
          </a:xfrm>
          <a:prstGeom prst="rect">
            <a:avLst/>
          </a:prstGeom>
          <a:noFill/>
        </p:spPr>
        <p:txBody>
          <a:bodyPr wrap="square" rtlCol="0">
            <a:spAutoFit/>
          </a:bodyPr>
          <a:lstStyle/>
          <a:p>
            <a:r>
              <a:rPr lang="en-US" sz="1200" dirty="0">
                <a:solidFill>
                  <a:schemeClr val="bg1"/>
                </a:solidFill>
              </a:rPr>
              <a:t>Vitamin D</a:t>
            </a:r>
          </a:p>
        </p:txBody>
      </p:sp>
      <p:sp>
        <p:nvSpPr>
          <p:cNvPr id="21" name="TextBox 20">
            <a:extLst>
              <a:ext uri="{FF2B5EF4-FFF2-40B4-BE49-F238E27FC236}">
                <a16:creationId xmlns:a16="http://schemas.microsoft.com/office/drawing/2014/main" id="{16EFA59D-3715-452B-8646-40468D1F1577}"/>
              </a:ext>
            </a:extLst>
          </p:cNvPr>
          <p:cNvSpPr txBox="1"/>
          <p:nvPr/>
        </p:nvSpPr>
        <p:spPr>
          <a:xfrm flipH="1">
            <a:off x="4435016" y="4591213"/>
            <a:ext cx="3689271" cy="276999"/>
          </a:xfrm>
          <a:prstGeom prst="rect">
            <a:avLst/>
          </a:prstGeom>
          <a:noFill/>
        </p:spPr>
        <p:txBody>
          <a:bodyPr wrap="square" rtlCol="0">
            <a:spAutoFit/>
          </a:bodyPr>
          <a:lstStyle/>
          <a:p>
            <a:r>
              <a:rPr lang="en-US" sz="1200" dirty="0">
                <a:solidFill>
                  <a:schemeClr val="bg1"/>
                </a:solidFill>
              </a:rPr>
              <a:t>Vitamin E</a:t>
            </a:r>
          </a:p>
        </p:txBody>
      </p:sp>
      <p:sp>
        <p:nvSpPr>
          <p:cNvPr id="22" name="TextBox 21">
            <a:extLst>
              <a:ext uri="{FF2B5EF4-FFF2-40B4-BE49-F238E27FC236}">
                <a16:creationId xmlns:a16="http://schemas.microsoft.com/office/drawing/2014/main" id="{EC577877-43DD-471D-9539-52333F96A6F0}"/>
              </a:ext>
            </a:extLst>
          </p:cNvPr>
          <p:cNvSpPr txBox="1"/>
          <p:nvPr/>
        </p:nvSpPr>
        <p:spPr>
          <a:xfrm flipH="1">
            <a:off x="2406728" y="4940409"/>
            <a:ext cx="1118913" cy="276999"/>
          </a:xfrm>
          <a:prstGeom prst="rect">
            <a:avLst/>
          </a:prstGeom>
          <a:noFill/>
        </p:spPr>
        <p:txBody>
          <a:bodyPr wrap="square" rtlCol="0">
            <a:spAutoFit/>
          </a:bodyPr>
          <a:lstStyle/>
          <a:p>
            <a:r>
              <a:rPr lang="en-US" sz="1200" dirty="0">
                <a:solidFill>
                  <a:schemeClr val="bg1"/>
                </a:solidFill>
              </a:rPr>
              <a:t>Prebiotic</a:t>
            </a:r>
          </a:p>
        </p:txBody>
      </p:sp>
      <p:sp>
        <p:nvSpPr>
          <p:cNvPr id="23" name="TextBox 22">
            <a:extLst>
              <a:ext uri="{FF2B5EF4-FFF2-40B4-BE49-F238E27FC236}">
                <a16:creationId xmlns:a16="http://schemas.microsoft.com/office/drawing/2014/main" id="{5B5E87ED-350F-48C7-9931-BFBE4EED1CE4}"/>
              </a:ext>
            </a:extLst>
          </p:cNvPr>
          <p:cNvSpPr txBox="1"/>
          <p:nvPr/>
        </p:nvSpPr>
        <p:spPr>
          <a:xfrm flipH="1">
            <a:off x="8554447" y="4581731"/>
            <a:ext cx="3689271" cy="276999"/>
          </a:xfrm>
          <a:prstGeom prst="rect">
            <a:avLst/>
          </a:prstGeom>
          <a:noFill/>
        </p:spPr>
        <p:txBody>
          <a:bodyPr wrap="square" rtlCol="0">
            <a:spAutoFit/>
          </a:bodyPr>
          <a:lstStyle/>
          <a:p>
            <a:r>
              <a:rPr lang="en-US" sz="1200" dirty="0">
                <a:solidFill>
                  <a:schemeClr val="bg1"/>
                </a:solidFill>
              </a:rPr>
              <a:t>GABA</a:t>
            </a:r>
          </a:p>
        </p:txBody>
      </p:sp>
      <p:sp>
        <p:nvSpPr>
          <p:cNvPr id="24" name="TextBox 23">
            <a:extLst>
              <a:ext uri="{FF2B5EF4-FFF2-40B4-BE49-F238E27FC236}">
                <a16:creationId xmlns:a16="http://schemas.microsoft.com/office/drawing/2014/main" id="{5BC718E2-8E7F-466D-8112-B04A5F22A114}"/>
              </a:ext>
            </a:extLst>
          </p:cNvPr>
          <p:cNvSpPr txBox="1"/>
          <p:nvPr/>
        </p:nvSpPr>
        <p:spPr>
          <a:xfrm flipH="1">
            <a:off x="4535396" y="3020875"/>
            <a:ext cx="3689271" cy="276999"/>
          </a:xfrm>
          <a:prstGeom prst="rect">
            <a:avLst/>
          </a:prstGeom>
          <a:noFill/>
        </p:spPr>
        <p:txBody>
          <a:bodyPr wrap="square" rtlCol="0">
            <a:spAutoFit/>
          </a:bodyPr>
          <a:lstStyle/>
          <a:p>
            <a:r>
              <a:rPr lang="en-US" sz="1200" dirty="0">
                <a:solidFill>
                  <a:schemeClr val="bg1"/>
                </a:solidFill>
              </a:rPr>
              <a:t>Ketone Esters (BHB)</a:t>
            </a:r>
          </a:p>
        </p:txBody>
      </p:sp>
    </p:spTree>
    <p:extLst>
      <p:ext uri="{BB962C8B-B14F-4D97-AF65-F5344CB8AC3E}">
        <p14:creationId xmlns:p14="http://schemas.microsoft.com/office/powerpoint/2010/main" val="390201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anim calcmode="lin" valueType="num">
                                      <p:cBhvr>
                                        <p:cTn id="22" dur="1000" fill="hold"/>
                                        <p:tgtEl>
                                          <p:spTgt spid="15"/>
                                        </p:tgtEl>
                                        <p:attrNameLst>
                                          <p:attrName>style.rotation</p:attrName>
                                        </p:attrNameLst>
                                      </p:cBhvr>
                                      <p:tavLst>
                                        <p:tav tm="0">
                                          <p:val>
                                            <p:fltVal val="90"/>
                                          </p:val>
                                        </p:tav>
                                        <p:tav tm="100000">
                                          <p:val>
                                            <p:fltVal val="0"/>
                                          </p:val>
                                        </p:tav>
                                      </p:tavLst>
                                    </p:anim>
                                    <p:animEffect transition="in" filter="fade">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854374-AD6C-4A76-AC6E-E3AF5E55F11C}"/>
              </a:ext>
            </a:extLst>
          </p:cNvPr>
          <p:cNvSpPr>
            <a:spLocks noGrp="1"/>
          </p:cNvSpPr>
          <p:nvPr>
            <p:ph type="title"/>
          </p:nvPr>
        </p:nvSpPr>
        <p:spPr>
          <a:xfrm>
            <a:off x="838200" y="184805"/>
            <a:ext cx="10515600" cy="1505883"/>
          </a:xfrm>
        </p:spPr>
        <p:txBody>
          <a:bodyPr vert="horz" lIns="91440" tIns="45720" rIns="91440" bIns="45720" rtlCol="0" anchor="ctr">
            <a:normAutofit fontScale="90000"/>
          </a:bodyPr>
          <a:lstStyle/>
          <a:p>
            <a:r>
              <a:rPr lang="en-US" sz="5200" b="1" kern="1200" dirty="0">
                <a:solidFill>
                  <a:srgbClr val="C00000"/>
                </a:solidFill>
                <a:latin typeface="+mj-lt"/>
                <a:ea typeface="+mj-ea"/>
                <a:cs typeface="+mj-cs"/>
              </a:rPr>
              <a:t>UFC Performance Institute:</a:t>
            </a:r>
            <a:br>
              <a:rPr lang="en-US" sz="5200" b="1" kern="1200" dirty="0">
                <a:solidFill>
                  <a:schemeClr val="tx1"/>
                </a:solidFill>
                <a:latin typeface="+mj-lt"/>
                <a:ea typeface="+mj-ea"/>
                <a:cs typeface="+mj-cs"/>
              </a:rPr>
            </a:br>
            <a:r>
              <a:rPr lang="en-US" sz="5200" b="1" kern="1200" dirty="0">
                <a:solidFill>
                  <a:schemeClr val="tx1"/>
                </a:solidFill>
                <a:latin typeface="+mj-lt"/>
                <a:ea typeface="+mj-ea"/>
                <a:cs typeface="+mj-cs"/>
              </a:rPr>
              <a:t>Interdisciplinary Objectives</a:t>
            </a:r>
          </a:p>
        </p:txBody>
      </p:sp>
      <p:pic>
        <p:nvPicPr>
          <p:cNvPr id="7" name="Picture 6">
            <a:extLst>
              <a:ext uri="{FF2B5EF4-FFF2-40B4-BE49-F238E27FC236}">
                <a16:creationId xmlns:a16="http://schemas.microsoft.com/office/drawing/2014/main" id="{673237E6-446D-46CB-A95E-11AE5EF2CFC8}"/>
              </a:ext>
            </a:extLst>
          </p:cNvPr>
          <p:cNvPicPr>
            <a:picLocks noChangeAspect="1"/>
          </p:cNvPicPr>
          <p:nvPr/>
        </p:nvPicPr>
        <p:blipFill rotWithShape="1">
          <a:blip r:embed="rId3"/>
          <a:srcRect t="3657"/>
          <a:stretch/>
        </p:blipFill>
        <p:spPr>
          <a:xfrm>
            <a:off x="838200" y="2053191"/>
            <a:ext cx="10512547" cy="4034773"/>
          </a:xfrm>
          <a:prstGeom prst="rect">
            <a:avLst/>
          </a:prstGeom>
        </p:spPr>
      </p:pic>
    </p:spTree>
    <p:extLst>
      <p:ext uri="{BB962C8B-B14F-4D97-AF65-F5344CB8AC3E}">
        <p14:creationId xmlns:p14="http://schemas.microsoft.com/office/powerpoint/2010/main" val="1405906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B7AA73-5B6A-4EFD-9809-D8D234E2735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7200" b="1" kern="1200" dirty="0">
                <a:solidFill>
                  <a:srgbClr val="00B050"/>
                </a:solidFill>
                <a:latin typeface="+mj-lt"/>
                <a:ea typeface="+mj-ea"/>
                <a:cs typeface="+mj-cs"/>
              </a:rPr>
              <a:t>1*</a:t>
            </a:r>
            <a:r>
              <a:rPr lang="en-US" sz="7200" b="1" kern="1200" dirty="0">
                <a:solidFill>
                  <a:srgbClr val="C00000"/>
                </a:solidFill>
                <a:latin typeface="+mj-lt"/>
                <a:ea typeface="+mj-ea"/>
                <a:cs typeface="+mj-cs"/>
              </a:rPr>
              <a:t>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Nutrition Interventions</a:t>
            </a:r>
          </a:p>
        </p:txBody>
      </p:sp>
      <p:pic>
        <p:nvPicPr>
          <p:cNvPr id="5" name="Picture 4">
            <a:extLst>
              <a:ext uri="{FF2B5EF4-FFF2-40B4-BE49-F238E27FC236}">
                <a16:creationId xmlns:a16="http://schemas.microsoft.com/office/drawing/2014/main" id="{DFC32F0B-74DE-41A1-B489-3978E3BD062E}"/>
              </a:ext>
            </a:extLst>
          </p:cNvPr>
          <p:cNvPicPr>
            <a:picLocks noChangeAspect="1"/>
          </p:cNvPicPr>
          <p:nvPr/>
        </p:nvPicPr>
        <p:blipFill>
          <a:blip r:embed="rId2"/>
          <a:stretch>
            <a:fillRect/>
          </a:stretch>
        </p:blipFill>
        <p:spPr>
          <a:xfrm>
            <a:off x="4825825" y="138420"/>
            <a:ext cx="6810164" cy="6571808"/>
          </a:xfrm>
          <a:prstGeom prst="rect">
            <a:avLst/>
          </a:prstGeom>
        </p:spPr>
      </p:pic>
    </p:spTree>
    <p:extLst>
      <p:ext uri="{BB962C8B-B14F-4D97-AF65-F5344CB8AC3E}">
        <p14:creationId xmlns:p14="http://schemas.microsoft.com/office/powerpoint/2010/main" val="388917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D5A0B-1C20-4F0B-9924-5D3F97A4313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7200" kern="1200" dirty="0">
                <a:solidFill>
                  <a:srgbClr val="FFFFFF"/>
                </a:solidFill>
                <a:latin typeface="+mj-lt"/>
                <a:ea typeface="+mj-ea"/>
                <a:cs typeface="+mj-cs"/>
              </a:rPr>
              <a:t>2* </a:t>
            </a:r>
            <a:br>
              <a:rPr lang="en-US" sz="3600" kern="1200" dirty="0">
                <a:solidFill>
                  <a:srgbClr val="FFFFFF"/>
                </a:solidFill>
                <a:latin typeface="+mj-lt"/>
                <a:ea typeface="+mj-ea"/>
                <a:cs typeface="+mj-cs"/>
              </a:rPr>
            </a:br>
            <a:r>
              <a:rPr lang="en-US" sz="3600" b="1" kern="1200" dirty="0">
                <a:solidFill>
                  <a:srgbClr val="00B050"/>
                </a:solidFill>
                <a:latin typeface="+mj-lt"/>
                <a:ea typeface="+mj-ea"/>
                <a:cs typeface="+mj-cs"/>
              </a:rPr>
              <a:t>Nutrition Interventions</a:t>
            </a:r>
          </a:p>
        </p:txBody>
      </p:sp>
      <p:pic>
        <p:nvPicPr>
          <p:cNvPr id="5" name="Picture 4">
            <a:extLst>
              <a:ext uri="{FF2B5EF4-FFF2-40B4-BE49-F238E27FC236}">
                <a16:creationId xmlns:a16="http://schemas.microsoft.com/office/drawing/2014/main" id="{86080D7C-54AB-4C8F-9D3F-C45E4E95B1B8}"/>
              </a:ext>
            </a:extLst>
          </p:cNvPr>
          <p:cNvPicPr>
            <a:picLocks noChangeAspect="1"/>
          </p:cNvPicPr>
          <p:nvPr/>
        </p:nvPicPr>
        <p:blipFill>
          <a:blip r:embed="rId2"/>
          <a:stretch>
            <a:fillRect/>
          </a:stretch>
        </p:blipFill>
        <p:spPr>
          <a:xfrm>
            <a:off x="4366114" y="877078"/>
            <a:ext cx="7583787" cy="4967379"/>
          </a:xfrm>
          <a:prstGeom prst="rect">
            <a:avLst/>
          </a:prstGeom>
        </p:spPr>
      </p:pic>
    </p:spTree>
    <p:extLst>
      <p:ext uri="{BB962C8B-B14F-4D97-AF65-F5344CB8AC3E}">
        <p14:creationId xmlns:p14="http://schemas.microsoft.com/office/powerpoint/2010/main" val="204535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D6F7-E6CF-494B-8F4D-D637C819A1DC}"/>
              </a:ext>
            </a:extLst>
          </p:cNvPr>
          <p:cNvSpPr>
            <a:spLocks noGrp="1"/>
          </p:cNvSpPr>
          <p:nvPr>
            <p:ph type="title"/>
          </p:nvPr>
        </p:nvSpPr>
        <p:spPr>
          <a:xfrm>
            <a:off x="-1411" y="5324"/>
            <a:ext cx="5956792" cy="2266389"/>
          </a:xfrm>
          <a:solidFill>
            <a:schemeClr val="bg1"/>
          </a:solidFill>
        </p:spPr>
        <p:txBody>
          <a:bodyPr vert="horz" lIns="91440" tIns="45720" rIns="91440" bIns="45720" rtlCol="0" anchor="ctr">
            <a:normAutofit/>
          </a:bodyPr>
          <a:lstStyle/>
          <a:p>
            <a:pPr algn="ctr"/>
            <a:r>
              <a:rPr lang="en-US" dirty="0">
                <a:solidFill>
                  <a:srgbClr val="FF0000"/>
                </a:solidFill>
              </a:rPr>
              <a:t>Exercise Tolerance Assessment Considerations</a:t>
            </a:r>
          </a:p>
        </p:txBody>
      </p:sp>
      <p:sp>
        <p:nvSpPr>
          <p:cNvPr id="3" name="TextBox 2">
            <a:extLst>
              <a:ext uri="{FF2B5EF4-FFF2-40B4-BE49-F238E27FC236}">
                <a16:creationId xmlns:a16="http://schemas.microsoft.com/office/drawing/2014/main" id="{EDF08AF6-38A6-46E7-9E3E-5F2CCAA23789}"/>
              </a:ext>
            </a:extLst>
          </p:cNvPr>
          <p:cNvSpPr txBox="1"/>
          <p:nvPr/>
        </p:nvSpPr>
        <p:spPr>
          <a:xfrm>
            <a:off x="142911" y="2425559"/>
            <a:ext cx="5952994" cy="4126725"/>
          </a:xfrm>
          <a:prstGeom prst="rect">
            <a:avLst/>
          </a:prstGeom>
          <a:solidFill>
            <a:schemeClr val="bg1"/>
          </a:solidFill>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228600" defTabSz="914400">
              <a:lnSpc>
                <a:spcPct val="90000"/>
              </a:lnSpc>
              <a:spcAft>
                <a:spcPts val="600"/>
              </a:spcAft>
              <a:buFont typeface="Arial" panose="020B0604020202020204" pitchFamily="34" charset="0"/>
              <a:buChar char="•"/>
            </a:pPr>
            <a:r>
              <a:rPr lang="en-US" sz="1400" dirty="0"/>
              <a:t>Begin aerobic exercise tolerance upon clearance from sports medicine</a:t>
            </a:r>
          </a:p>
          <a:p>
            <a:pPr marL="342900" indent="-228600" defTabSz="914400">
              <a:lnSpc>
                <a:spcPct val="90000"/>
              </a:lnSpc>
              <a:spcAft>
                <a:spcPts val="600"/>
              </a:spcAft>
              <a:buFont typeface="Arial" panose="020B0604020202020204" pitchFamily="34" charset="0"/>
              <a:buChar char="•"/>
            </a:pPr>
            <a:endParaRPr lang="en-US" sz="1400" dirty="0"/>
          </a:p>
          <a:p>
            <a:pPr marL="342900" indent="-228600" defTabSz="914400">
              <a:lnSpc>
                <a:spcPct val="90000"/>
              </a:lnSpc>
              <a:spcAft>
                <a:spcPts val="600"/>
              </a:spcAft>
              <a:buFont typeface="Arial" panose="020B0604020202020204" pitchFamily="34" charset="0"/>
              <a:buChar char="•"/>
            </a:pPr>
            <a:r>
              <a:rPr lang="en-US" sz="1400" dirty="0"/>
              <a:t>Identify test that is the best practice for individual case</a:t>
            </a:r>
            <a:endParaRPr lang="en-US" sz="1400" dirty="0">
              <a:cs typeface="Calibri"/>
            </a:endParaRPr>
          </a:p>
          <a:p>
            <a:pPr indent="-228600" defTabSz="914400">
              <a:lnSpc>
                <a:spcPct val="90000"/>
              </a:lnSpc>
              <a:spcAft>
                <a:spcPts val="600"/>
              </a:spcAft>
              <a:buFont typeface="Arial" panose="020B0604020202020204" pitchFamily="34" charset="0"/>
              <a:buChar char="•"/>
            </a:pPr>
            <a:endParaRPr lang="en-US" sz="1400">
              <a:cs typeface="Calibri"/>
            </a:endParaRPr>
          </a:p>
          <a:p>
            <a:pPr marL="800100" lvl="1" indent="-228600" defTabSz="914400">
              <a:lnSpc>
                <a:spcPct val="90000"/>
              </a:lnSpc>
              <a:spcAft>
                <a:spcPts val="600"/>
              </a:spcAft>
              <a:buFont typeface="Arial" panose="020B0604020202020204" pitchFamily="34" charset="0"/>
              <a:buChar char="•"/>
            </a:pPr>
            <a:r>
              <a:rPr lang="en-US" sz="1400"/>
              <a:t>Buffalo Concussion Treadmill Test (BCTT) (Haider et al., 2019)</a:t>
            </a:r>
            <a:endParaRPr lang="en-US" sz="1400">
              <a:cs typeface="Calibri"/>
            </a:endParaRPr>
          </a:p>
          <a:p>
            <a:pPr marL="1257300" lvl="2" indent="-228600" defTabSz="914400">
              <a:lnSpc>
                <a:spcPct val="90000"/>
              </a:lnSpc>
              <a:spcAft>
                <a:spcPts val="600"/>
              </a:spcAft>
              <a:buFont typeface="Arial" panose="020B0604020202020204" pitchFamily="34" charset="0"/>
              <a:buChar char="•"/>
            </a:pPr>
            <a:r>
              <a:rPr lang="en-US" sz="1400" u="sng" dirty="0">
                <a:ea typeface="+mn-lt"/>
                <a:cs typeface="+mn-lt"/>
                <a:hlinkClick r:id="rId3"/>
              </a:rPr>
              <a:t>https://cdn-links.lww.com/permalink/jsm/a/jsm_2020_01_28_haider_19-313_sdc1.pdf</a:t>
            </a:r>
            <a:endParaRPr lang="en-US" sz="1400" dirty="0">
              <a:ea typeface="+mn-lt"/>
              <a:cs typeface="+mn-lt"/>
            </a:endParaRPr>
          </a:p>
          <a:p>
            <a:pPr marL="1028700" lvl="2" defTabSz="914400">
              <a:lnSpc>
                <a:spcPct val="90000"/>
              </a:lnSpc>
              <a:spcAft>
                <a:spcPts val="600"/>
              </a:spcAft>
            </a:pPr>
            <a:endParaRPr lang="en-US" sz="1400" u="sng" dirty="0">
              <a:ea typeface="+mn-lt"/>
              <a:cs typeface="+mn-lt"/>
            </a:endParaRPr>
          </a:p>
          <a:p>
            <a:pPr marL="800100" lvl="1" indent="-228600" defTabSz="914400">
              <a:lnSpc>
                <a:spcPct val="90000"/>
              </a:lnSpc>
              <a:spcAft>
                <a:spcPts val="600"/>
              </a:spcAft>
              <a:buFont typeface="Arial" panose="020B0604020202020204" pitchFamily="34" charset="0"/>
              <a:buChar char="•"/>
            </a:pPr>
            <a:r>
              <a:rPr lang="en-US" sz="1400" dirty="0">
                <a:ea typeface="+mn-lt"/>
                <a:cs typeface="+mn-lt"/>
              </a:rPr>
              <a:t>Buffalo Concussion Bike Test (BCBT) (Haider et al., 2019)</a:t>
            </a:r>
          </a:p>
          <a:p>
            <a:pPr marL="1257300" lvl="2" indent="-228600" defTabSz="914400">
              <a:lnSpc>
                <a:spcPct val="90000"/>
              </a:lnSpc>
              <a:spcAft>
                <a:spcPts val="600"/>
              </a:spcAft>
              <a:buFont typeface="Arial" panose="020B0604020202020204" pitchFamily="34" charset="0"/>
              <a:buChar char="•"/>
            </a:pPr>
            <a:r>
              <a:rPr lang="en-US" sz="1400" u="sng" dirty="0">
                <a:hlinkClick r:id="rId4"/>
              </a:rPr>
              <a:t>https://cdn-links.lww.com/permalink/jsm/a/jsm_2020_01_28_haider_19-313_sdc2.pdf</a:t>
            </a:r>
            <a:r>
              <a:rPr lang="en-US" sz="1400" dirty="0"/>
              <a:t> </a:t>
            </a:r>
            <a:endParaRPr lang="en-US" sz="1400" dirty="0">
              <a:cs typeface="Calibri"/>
            </a:endParaRPr>
          </a:p>
          <a:p>
            <a:pPr marL="1257300" lvl="2" indent="-228600" defTabSz="914400">
              <a:lnSpc>
                <a:spcPct val="90000"/>
              </a:lnSpc>
              <a:spcAft>
                <a:spcPts val="600"/>
              </a:spcAft>
              <a:buFont typeface="Arial" panose="020B0604020202020204" pitchFamily="34" charset="0"/>
              <a:buChar char="•"/>
            </a:pPr>
            <a:endParaRPr lang="en-US" sz="1400" u="sng" dirty="0"/>
          </a:p>
        </p:txBody>
      </p:sp>
      <p:sp>
        <p:nvSpPr>
          <p:cNvPr id="12" name="Rectangle 10">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2">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4">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Table&#10;&#10;Description automatically generated">
            <a:extLst>
              <a:ext uri="{FF2B5EF4-FFF2-40B4-BE49-F238E27FC236}">
                <a16:creationId xmlns:a16="http://schemas.microsoft.com/office/drawing/2014/main" id="{551EC06C-D24B-444B-80F2-40A3ED7B9A8D}"/>
              </a:ext>
            </a:extLst>
          </p:cNvPr>
          <p:cNvPicPr>
            <a:picLocks noChangeAspect="1"/>
          </p:cNvPicPr>
          <p:nvPr/>
        </p:nvPicPr>
        <p:blipFill>
          <a:blip r:embed="rId5"/>
          <a:stretch>
            <a:fillRect/>
          </a:stretch>
        </p:blipFill>
        <p:spPr>
          <a:xfrm>
            <a:off x="6209628" y="38427"/>
            <a:ext cx="2738029" cy="3345506"/>
          </a:xfrm>
          <a:prstGeom prst="rect">
            <a:avLst/>
          </a:prstGeom>
        </p:spPr>
      </p:pic>
      <p:sp>
        <p:nvSpPr>
          <p:cNvPr id="18" name="Rectangle 16">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Table&#10;&#10;Description automatically generated">
            <a:extLst>
              <a:ext uri="{FF2B5EF4-FFF2-40B4-BE49-F238E27FC236}">
                <a16:creationId xmlns:a16="http://schemas.microsoft.com/office/drawing/2014/main" id="{DDF32A46-5F86-4B40-B7F5-52CA8C9743AB}"/>
              </a:ext>
            </a:extLst>
          </p:cNvPr>
          <p:cNvPicPr>
            <a:picLocks noChangeAspect="1"/>
          </p:cNvPicPr>
          <p:nvPr/>
        </p:nvPicPr>
        <p:blipFill>
          <a:blip r:embed="rId6"/>
          <a:stretch>
            <a:fillRect/>
          </a:stretch>
        </p:blipFill>
        <p:spPr>
          <a:xfrm>
            <a:off x="9190161" y="147387"/>
            <a:ext cx="2999316" cy="3078737"/>
          </a:xfrm>
          <a:prstGeom prst="rect">
            <a:avLst/>
          </a:prstGeom>
        </p:spPr>
      </p:pic>
      <p:pic>
        <p:nvPicPr>
          <p:cNvPr id="6" name="Picture 7" descr="Diagram, schematic&#10;&#10;Description automatically generated">
            <a:extLst>
              <a:ext uri="{FF2B5EF4-FFF2-40B4-BE49-F238E27FC236}">
                <a16:creationId xmlns:a16="http://schemas.microsoft.com/office/drawing/2014/main" id="{42CC9215-9A90-42CD-AD4D-E9F1671F7ED1}"/>
              </a:ext>
            </a:extLst>
          </p:cNvPr>
          <p:cNvPicPr>
            <a:picLocks noChangeAspect="1"/>
          </p:cNvPicPr>
          <p:nvPr/>
        </p:nvPicPr>
        <p:blipFill>
          <a:blip r:embed="rId7"/>
          <a:stretch>
            <a:fillRect/>
          </a:stretch>
        </p:blipFill>
        <p:spPr>
          <a:xfrm>
            <a:off x="7448703" y="3796452"/>
            <a:ext cx="3390594" cy="2559898"/>
          </a:xfrm>
          <a:prstGeom prst="rect">
            <a:avLst/>
          </a:prstGeom>
        </p:spPr>
      </p:pic>
    </p:spTree>
    <p:extLst>
      <p:ext uri="{BB962C8B-B14F-4D97-AF65-F5344CB8AC3E}">
        <p14:creationId xmlns:p14="http://schemas.microsoft.com/office/powerpoint/2010/main" val="2350750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EBD9-B14B-4889-B067-AD561A42937D}"/>
              </a:ext>
            </a:extLst>
          </p:cNvPr>
          <p:cNvSpPr>
            <a:spLocks noGrp="1"/>
          </p:cNvSpPr>
          <p:nvPr>
            <p:ph type="title"/>
          </p:nvPr>
        </p:nvSpPr>
        <p:spPr>
          <a:xfrm>
            <a:off x="95249" y="189953"/>
            <a:ext cx="7727951" cy="1828800"/>
          </a:xfrm>
        </p:spPr>
        <p:txBody>
          <a:bodyPr>
            <a:normAutofit/>
          </a:bodyPr>
          <a:lstStyle/>
          <a:p>
            <a:r>
              <a:rPr lang="en-US">
                <a:solidFill>
                  <a:srgbClr val="FF0000"/>
                </a:solidFill>
              </a:rPr>
              <a:t>UFCPI: Return to Sport Protocol</a:t>
            </a:r>
          </a:p>
        </p:txBody>
      </p:sp>
      <p:sp>
        <p:nvSpPr>
          <p:cNvPr id="3" name="Content Placeholder 2">
            <a:extLst>
              <a:ext uri="{FF2B5EF4-FFF2-40B4-BE49-F238E27FC236}">
                <a16:creationId xmlns:a16="http://schemas.microsoft.com/office/drawing/2014/main" id="{8269CBBC-4B3C-4D2E-BA3A-5F8E93D70C21}"/>
              </a:ext>
            </a:extLst>
          </p:cNvPr>
          <p:cNvSpPr>
            <a:spLocks noGrp="1"/>
          </p:cNvSpPr>
          <p:nvPr>
            <p:ph idx="1"/>
          </p:nvPr>
        </p:nvSpPr>
        <p:spPr>
          <a:xfrm>
            <a:off x="-461554" y="1487470"/>
            <a:ext cx="8019879" cy="5078293"/>
          </a:xfrm>
        </p:spPr>
        <p:txBody>
          <a:bodyPr vert="horz" lIns="91440" tIns="45720" rIns="91440" bIns="45720" rtlCol="0" anchor="t">
            <a:normAutofit lnSpcReduction="10000"/>
          </a:bodyPr>
          <a:lstStyle/>
          <a:p>
            <a:pPr marL="0" indent="0">
              <a:buNone/>
            </a:pPr>
            <a:r>
              <a:rPr lang="en-US" sz="2400" b="1" dirty="0"/>
              <a:t>	</a:t>
            </a:r>
            <a:r>
              <a:rPr lang="en-US" sz="2400" b="1" u="sng" dirty="0"/>
              <a:t>Stage 2-ESD </a:t>
            </a:r>
            <a:r>
              <a:rPr lang="en-US" sz="2400" dirty="0"/>
              <a:t>(Energy System Development) Introduction</a:t>
            </a:r>
            <a:endParaRPr lang="en-US" sz="2400" dirty="0">
              <a:cs typeface="Calibri"/>
            </a:endParaRPr>
          </a:p>
          <a:p>
            <a:pPr lvl="2">
              <a:spcBef>
                <a:spcPts val="0"/>
              </a:spcBef>
              <a:buFont typeface="+mj-lt"/>
              <a:buAutoNum type="alphaLcPeriod"/>
            </a:pPr>
            <a:r>
              <a:rPr lang="en-US" sz="1600" dirty="0">
                <a:effectLst/>
                <a:latin typeface="Calibri"/>
                <a:ea typeface="Calibri" panose="020F0502020204030204" pitchFamily="34" charset="0"/>
                <a:cs typeface="Times New Roman"/>
              </a:rPr>
              <a:t>Check daily symptom score</a:t>
            </a:r>
          </a:p>
          <a:p>
            <a:pPr lvl="2">
              <a:spcBef>
                <a:spcPts val="0"/>
              </a:spcBef>
              <a:buAutoNum type="alphaLcPeriod"/>
            </a:pPr>
            <a:endParaRPr lang="en-US" sz="1600" dirty="0">
              <a:latin typeface="Calibri"/>
              <a:ea typeface="Calibri" panose="020F0502020204030204" pitchFamily="34" charset="0"/>
              <a:cs typeface="Times New Roman"/>
            </a:endParaRPr>
          </a:p>
          <a:p>
            <a:pPr lvl="2">
              <a:spcBef>
                <a:spcPts val="0"/>
              </a:spcBef>
              <a:buFont typeface="+mj-lt"/>
              <a:buAutoNum type="alphaLcPeriod"/>
            </a:pPr>
            <a:r>
              <a:rPr lang="en-US" sz="1600" dirty="0">
                <a:latin typeface="Calibri"/>
                <a:ea typeface="Calibri" panose="020F0502020204030204" pitchFamily="34" charset="0"/>
                <a:cs typeface="Times New Roman"/>
              </a:rPr>
              <a:t>I</a:t>
            </a:r>
            <a:r>
              <a:rPr lang="en-US" sz="1600" dirty="0">
                <a:effectLst/>
                <a:latin typeface="Calibri"/>
                <a:ea typeface="Calibri" panose="020F0502020204030204" pitchFamily="34" charset="0"/>
                <a:cs typeface="Times New Roman"/>
              </a:rPr>
              <a:t>DA approach</a:t>
            </a:r>
          </a:p>
          <a:p>
            <a:pPr lvl="3">
              <a:spcBef>
                <a:spcPts val="0"/>
              </a:spcBef>
              <a:buFont typeface="+mj-lt"/>
              <a:buAutoNum type="alphaLcPeriod"/>
            </a:pPr>
            <a:r>
              <a:rPr lang="en-US" sz="1400" dirty="0">
                <a:solidFill>
                  <a:srgbClr val="00B050"/>
                </a:solidFill>
                <a:latin typeface="Calibri"/>
                <a:ea typeface="Calibri" panose="020F0502020204030204" pitchFamily="34" charset="0"/>
                <a:cs typeface="Times New Roman"/>
              </a:rPr>
              <a:t>Nutrition </a:t>
            </a:r>
          </a:p>
          <a:p>
            <a:pPr lvl="4">
              <a:spcBef>
                <a:spcPts val="0"/>
              </a:spcBef>
              <a:buFont typeface="+mj-lt"/>
              <a:buAutoNum type="alphaLcPeriod"/>
            </a:pPr>
            <a:r>
              <a:rPr lang="en-US" sz="1400" dirty="0">
                <a:solidFill>
                  <a:srgbClr val="00B050"/>
                </a:solidFill>
                <a:latin typeface="Calibri"/>
                <a:ea typeface="Calibri" panose="020F0502020204030204" pitchFamily="34" charset="0"/>
                <a:cs typeface="Times New Roman"/>
              </a:rPr>
              <a:t>Maintain &amp; monitor </a:t>
            </a:r>
            <a:r>
              <a:rPr lang="en-US" sz="1400" dirty="0">
                <a:solidFill>
                  <a:srgbClr val="00B050"/>
                </a:solidFill>
                <a:ea typeface="Calibri" panose="020F0502020204030204" pitchFamily="34" charset="0"/>
                <a:cs typeface="Times New Roman"/>
              </a:rPr>
              <a:t>tolerance/</a:t>
            </a:r>
            <a:r>
              <a:rPr lang="en-US" sz="1400" dirty="0">
                <a:solidFill>
                  <a:srgbClr val="00B050"/>
                </a:solidFill>
                <a:latin typeface="Calibri"/>
                <a:ea typeface="Calibri" panose="020F0502020204030204" pitchFamily="34" charset="0"/>
                <a:cs typeface="Times New Roman"/>
              </a:rPr>
              <a:t>compliance</a:t>
            </a:r>
          </a:p>
          <a:p>
            <a:pPr lvl="3">
              <a:spcBef>
                <a:spcPts val="0"/>
              </a:spcBef>
              <a:buFont typeface="+mj-lt"/>
              <a:buAutoNum type="alphaLcPeriod"/>
            </a:pPr>
            <a:r>
              <a:rPr lang="en-US" sz="1400" dirty="0">
                <a:effectLst/>
                <a:latin typeface="Calibri"/>
                <a:ea typeface="Calibri" panose="020F0502020204030204" pitchFamily="34" charset="0"/>
                <a:cs typeface="Times New Roman"/>
              </a:rPr>
              <a:t>Sports Psych</a:t>
            </a:r>
          </a:p>
          <a:p>
            <a:pPr lvl="3">
              <a:spcBef>
                <a:spcPts val="0"/>
              </a:spcBef>
              <a:buFont typeface="+mj-lt"/>
              <a:buAutoNum type="alphaLcPeriod"/>
            </a:pPr>
            <a:r>
              <a:rPr lang="en-US" sz="1400" dirty="0">
                <a:latin typeface="Calibri"/>
                <a:ea typeface="Calibri" panose="020F0502020204030204" pitchFamily="34" charset="0"/>
                <a:cs typeface="Times New Roman"/>
              </a:rPr>
              <a:t>Coaches</a:t>
            </a:r>
          </a:p>
          <a:p>
            <a:pPr lvl="3">
              <a:spcBef>
                <a:spcPts val="0"/>
              </a:spcBef>
              <a:buFont typeface="+mj-lt"/>
              <a:buAutoNum type="alphaLcPeriod"/>
            </a:pPr>
            <a:r>
              <a:rPr lang="en-US" sz="1400" dirty="0">
                <a:effectLst/>
                <a:latin typeface="Calibri"/>
                <a:ea typeface="Calibri" panose="020F0502020204030204" pitchFamily="34" charset="0"/>
                <a:cs typeface="Times New Roman"/>
              </a:rPr>
              <a:t>Support Staff</a:t>
            </a:r>
          </a:p>
          <a:p>
            <a:pPr lvl="3">
              <a:spcBef>
                <a:spcPts val="0"/>
              </a:spcBef>
              <a:buAutoNum type="alphaLcPeriod"/>
            </a:pPr>
            <a:r>
              <a:rPr lang="en-US" sz="1400" dirty="0">
                <a:solidFill>
                  <a:srgbClr val="00B0F0"/>
                </a:solidFill>
                <a:latin typeface="Calibri"/>
                <a:ea typeface="Calibri" panose="020F0502020204030204" pitchFamily="34" charset="0"/>
                <a:cs typeface="Calibri"/>
              </a:rPr>
              <a:t>S &amp; C – Continue communication with sports medicine and medical provider</a:t>
            </a:r>
            <a:r>
              <a:rPr lang="en-US" sz="1400" b="1" dirty="0">
                <a:solidFill>
                  <a:srgbClr val="00B0F0"/>
                </a:solidFill>
                <a:latin typeface="Calibri"/>
                <a:ea typeface="Calibri" panose="020F0502020204030204" pitchFamily="34" charset="0"/>
                <a:cs typeface="Calibri"/>
              </a:rPr>
              <a:t>, </a:t>
            </a:r>
            <a:r>
              <a:rPr lang="en-US" sz="1400" b="1" u="sng" dirty="0">
                <a:solidFill>
                  <a:srgbClr val="00B0F0"/>
                </a:solidFill>
                <a:latin typeface="Calibri"/>
                <a:ea typeface="Calibri" panose="020F0502020204030204" pitchFamily="34" charset="0"/>
                <a:cs typeface="Calibri"/>
              </a:rPr>
              <a:t>conduct aerobic exercise training sessions</a:t>
            </a:r>
            <a:endParaRPr lang="en-US" sz="1400" b="1" u="sng" dirty="0">
              <a:solidFill>
                <a:srgbClr val="00B0F0"/>
              </a:solidFill>
              <a:latin typeface="Calibri"/>
              <a:ea typeface="Calibri" panose="020F0502020204030204" pitchFamily="34" charset="0"/>
              <a:cs typeface="Times New Roman" panose="02020603050405020304" pitchFamily="18" charset="0"/>
            </a:endParaRPr>
          </a:p>
          <a:p>
            <a:pPr lvl="3">
              <a:spcBef>
                <a:spcPts val="0"/>
              </a:spcBef>
              <a:buFont typeface="+mj-lt"/>
              <a:buAutoNum type="alphaLcPeriod"/>
            </a:pPr>
            <a:r>
              <a:rPr lang="en-US" sz="1400" dirty="0">
                <a:effectLst/>
                <a:latin typeface="Calibri"/>
                <a:ea typeface="Calibri" panose="020F0502020204030204" pitchFamily="34" charset="0"/>
                <a:cs typeface="Times New Roman"/>
              </a:rPr>
              <a:t>Sports Science</a:t>
            </a:r>
          </a:p>
          <a:p>
            <a:pPr lvl="4">
              <a:spcBef>
                <a:spcPts val="0"/>
              </a:spcBef>
              <a:buFont typeface="+mj-lt"/>
              <a:buAutoNum type="alphaLcPeriod"/>
            </a:pPr>
            <a:r>
              <a:rPr lang="en-US" sz="1400" dirty="0">
                <a:effectLst/>
                <a:latin typeface="Calibri"/>
                <a:ea typeface="Calibri" panose="020F0502020204030204" pitchFamily="34" charset="0"/>
                <a:cs typeface="Times New Roman"/>
              </a:rPr>
              <a:t>Sports science monitoring-HR variability (HRV)  </a:t>
            </a:r>
          </a:p>
          <a:p>
            <a:pPr lvl="4">
              <a:spcBef>
                <a:spcPts val="0"/>
              </a:spcBef>
              <a:buFont typeface="+mj-lt"/>
              <a:buAutoNum type="alphaLcPeriod"/>
            </a:pPr>
            <a:r>
              <a:rPr lang="en-US" sz="1400" dirty="0">
                <a:effectLst/>
                <a:latin typeface="Calibri"/>
                <a:ea typeface="Calibri" panose="020F0502020204030204" pitchFamily="34" charset="0"/>
                <a:cs typeface="Times New Roman"/>
              </a:rPr>
              <a:t>Sleep efficiency and duration</a:t>
            </a:r>
          </a:p>
          <a:p>
            <a:pPr lvl="4">
              <a:spcBef>
                <a:spcPts val="0"/>
              </a:spcBef>
              <a:buAutoNum type="alphaLcPeriod"/>
            </a:pPr>
            <a:endParaRPr lang="en-US" sz="1400" dirty="0">
              <a:latin typeface="Calibri"/>
              <a:ea typeface="Calibri" panose="020F0502020204030204" pitchFamily="34" charset="0"/>
              <a:cs typeface="Times New Roman"/>
            </a:endParaRPr>
          </a:p>
          <a:p>
            <a:pPr lvl="2">
              <a:spcBef>
                <a:spcPts val="0"/>
              </a:spcBef>
              <a:buFont typeface="+mj-lt"/>
              <a:buAutoNum type="alphaLcPeriod"/>
            </a:pPr>
            <a:r>
              <a:rPr lang="en-US" sz="1600" dirty="0">
                <a:effectLst/>
                <a:latin typeface="Calibri"/>
                <a:ea typeface="Calibri" panose="020F0502020204030204" pitchFamily="34" charset="0"/>
                <a:cs typeface="Times New Roman"/>
              </a:rPr>
              <a:t>Rehab based on type of concussion- </a:t>
            </a:r>
            <a:r>
              <a:rPr lang="en-US" sz="1600" b="1" dirty="0">
                <a:solidFill>
                  <a:srgbClr val="C00000"/>
                </a:solidFill>
                <a:effectLst/>
                <a:latin typeface="Calibri"/>
                <a:ea typeface="Calibri" panose="020F0502020204030204" pitchFamily="34" charset="0"/>
                <a:cs typeface="Times New Roman"/>
              </a:rPr>
              <a:t>5x/</a:t>
            </a:r>
            <a:r>
              <a:rPr lang="en-US" sz="1600" b="1">
                <a:solidFill>
                  <a:srgbClr val="C00000"/>
                </a:solidFill>
                <a:latin typeface="Calibri"/>
                <a:ea typeface="Calibri" panose="020F0502020204030204" pitchFamily="34" charset="0"/>
                <a:cs typeface="Times New Roman"/>
              </a:rPr>
              <a:t>week</a:t>
            </a:r>
            <a:endParaRPr lang="en-US" sz="1600" b="1" dirty="0">
              <a:solidFill>
                <a:srgbClr val="C00000"/>
              </a:solidFill>
              <a:latin typeface="Calibri"/>
              <a:ea typeface="Calibri" panose="020F0502020204030204" pitchFamily="34" charset="0"/>
              <a:cs typeface="Times New Roman"/>
            </a:endParaRPr>
          </a:p>
          <a:p>
            <a:pPr lvl="2">
              <a:spcBef>
                <a:spcPts val="0"/>
              </a:spcBef>
              <a:buFont typeface="+mj-lt"/>
              <a:buAutoNum type="alphaLcPeriod"/>
            </a:pPr>
            <a:r>
              <a:rPr lang="en-US" sz="1600" dirty="0">
                <a:effectLst/>
                <a:latin typeface="Calibri"/>
                <a:ea typeface="Calibri" panose="020F0502020204030204" pitchFamily="34" charset="0"/>
                <a:cs typeface="Times New Roman"/>
              </a:rPr>
              <a:t>Mild symptom can start activity (scores below 3)</a:t>
            </a:r>
          </a:p>
          <a:p>
            <a:pPr lvl="2">
              <a:spcBef>
                <a:spcPts val="0"/>
              </a:spcBef>
              <a:buAutoNum type="alphaLcPeriod"/>
            </a:pPr>
            <a:endParaRPr lang="en-US" sz="1600" dirty="0">
              <a:solidFill>
                <a:srgbClr val="FFFFFF"/>
              </a:solidFill>
              <a:latin typeface="Calibri"/>
              <a:ea typeface="Calibri" panose="020F0502020204030204" pitchFamily="34" charset="0"/>
              <a:cs typeface="Times New Roman"/>
            </a:endParaRPr>
          </a:p>
          <a:p>
            <a:pPr lvl="2">
              <a:spcBef>
                <a:spcPts val="0"/>
              </a:spcBef>
              <a:buFont typeface="+mj-lt"/>
              <a:buAutoNum type="alphaLcPeriod"/>
            </a:pPr>
            <a:r>
              <a:rPr lang="en-US" sz="1600" dirty="0">
                <a:solidFill>
                  <a:srgbClr val="00B0F0"/>
                </a:solidFill>
                <a:latin typeface="Calibri"/>
                <a:ea typeface="Calibri" panose="020F0502020204030204" pitchFamily="34" charset="0"/>
                <a:cs typeface="Times New Roman"/>
              </a:rPr>
              <a:t>Stage 2.1:  Introduce</a:t>
            </a:r>
            <a:r>
              <a:rPr lang="en-US" sz="1600" dirty="0">
                <a:solidFill>
                  <a:srgbClr val="00B0F0"/>
                </a:solidFill>
                <a:effectLst/>
                <a:latin typeface="Calibri"/>
                <a:ea typeface="Calibri" panose="020F0502020204030204" pitchFamily="34" charset="0"/>
                <a:cs typeface="Times New Roman"/>
              </a:rPr>
              <a:t> Aerobic </a:t>
            </a:r>
            <a:r>
              <a:rPr lang="en-US" sz="1600" dirty="0">
                <a:solidFill>
                  <a:srgbClr val="00B0F0"/>
                </a:solidFill>
                <a:latin typeface="Calibri"/>
                <a:ea typeface="Calibri" panose="020F0502020204030204" pitchFamily="34" charset="0"/>
                <a:cs typeface="Times New Roman"/>
              </a:rPr>
              <a:t>Exercise</a:t>
            </a:r>
          </a:p>
          <a:p>
            <a:pPr lvl="3">
              <a:spcBef>
                <a:spcPts val="0"/>
              </a:spcBef>
            </a:pPr>
            <a:r>
              <a:rPr lang="en-US" sz="1400" dirty="0">
                <a:solidFill>
                  <a:srgbClr val="00B0F0"/>
                </a:solidFill>
                <a:latin typeface="Calibri"/>
                <a:ea typeface="Calibri" panose="020F0502020204030204" pitchFamily="34" charset="0"/>
                <a:cs typeface="Times New Roman"/>
              </a:rPr>
              <a:t>Low intensity, duration of ~15-20</a:t>
            </a:r>
            <a:r>
              <a:rPr lang="en-US" sz="1400" dirty="0">
                <a:solidFill>
                  <a:srgbClr val="00B0F0"/>
                </a:solidFill>
                <a:effectLst/>
                <a:latin typeface="Calibri"/>
                <a:ea typeface="Calibri" panose="020F0502020204030204" pitchFamily="34" charset="0"/>
                <a:cs typeface="Times New Roman"/>
              </a:rPr>
              <a:t> min</a:t>
            </a:r>
            <a:r>
              <a:rPr lang="en-US" sz="1400" dirty="0">
                <a:solidFill>
                  <a:srgbClr val="00B0F0"/>
                </a:solidFill>
                <a:latin typeface="Calibri"/>
                <a:ea typeface="Calibri" panose="020F0502020204030204" pitchFamily="34" charset="0"/>
                <a:cs typeface="Times New Roman"/>
              </a:rPr>
              <a:t> </a:t>
            </a:r>
          </a:p>
          <a:p>
            <a:pPr lvl="3">
              <a:spcBef>
                <a:spcPts val="0"/>
              </a:spcBef>
            </a:pPr>
            <a:r>
              <a:rPr lang="en-US" sz="1400" dirty="0">
                <a:solidFill>
                  <a:srgbClr val="00B0F0"/>
                </a:solidFill>
                <a:latin typeface="Calibri"/>
                <a:ea typeface="Calibri" panose="020F0502020204030204" pitchFamily="34" charset="0"/>
                <a:cs typeface="Times New Roman"/>
              </a:rPr>
              <a:t>Stationary</a:t>
            </a:r>
            <a:r>
              <a:rPr lang="en-US" sz="1400" dirty="0">
                <a:solidFill>
                  <a:srgbClr val="00B0F0"/>
                </a:solidFill>
                <a:effectLst/>
                <a:latin typeface="Calibri"/>
                <a:ea typeface="Calibri" panose="020F0502020204030204" pitchFamily="34" charset="0"/>
                <a:cs typeface="Times New Roman"/>
              </a:rPr>
              <a:t> cycling, </a:t>
            </a:r>
            <a:r>
              <a:rPr lang="en-US" sz="1400" dirty="0">
                <a:solidFill>
                  <a:srgbClr val="00B0F0"/>
                </a:solidFill>
                <a:latin typeface="Calibri"/>
                <a:ea typeface="Calibri" panose="020F0502020204030204" pitchFamily="34" charset="0"/>
                <a:cs typeface="Times New Roman"/>
              </a:rPr>
              <a:t>elliptical, treadmill </a:t>
            </a:r>
            <a:r>
              <a:rPr lang="en-US" sz="1400" dirty="0">
                <a:solidFill>
                  <a:srgbClr val="FF0000"/>
                </a:solidFill>
                <a:highlight>
                  <a:srgbClr val="FFFF00"/>
                </a:highlight>
                <a:latin typeface="Calibri"/>
                <a:ea typeface="Calibri" panose="020F0502020204030204" pitchFamily="34" charset="0"/>
                <a:cs typeface="Times New Roman"/>
              </a:rPr>
              <a:t>(</a:t>
            </a:r>
            <a:r>
              <a:rPr lang="en-US" sz="1400" dirty="0">
                <a:solidFill>
                  <a:srgbClr val="FF0000"/>
                </a:solidFill>
                <a:effectLst/>
                <a:highlight>
                  <a:srgbClr val="FFFF00"/>
                </a:highlight>
                <a:latin typeface="Calibri"/>
                <a:ea typeface="Calibri" panose="020F0502020204030204" pitchFamily="34" charset="0"/>
                <a:cs typeface="Times New Roman"/>
              </a:rPr>
              <a:t>include adequate warm up and cool </a:t>
            </a:r>
            <a:r>
              <a:rPr lang="en-US" sz="1400" dirty="0">
                <a:solidFill>
                  <a:srgbClr val="FF0000"/>
                </a:solidFill>
                <a:highlight>
                  <a:srgbClr val="FFFF00"/>
                </a:highlight>
                <a:latin typeface="Calibri"/>
                <a:ea typeface="Calibri" panose="020F0502020204030204" pitchFamily="34" charset="0"/>
                <a:cs typeface="Times New Roman"/>
              </a:rPr>
              <a:t>down)</a:t>
            </a:r>
          </a:p>
          <a:p>
            <a:pPr lvl="3">
              <a:spcBef>
                <a:spcPts val="0"/>
              </a:spcBef>
            </a:pPr>
            <a:r>
              <a:rPr lang="en-US" sz="1400" b="1" dirty="0">
                <a:solidFill>
                  <a:srgbClr val="00B0F0"/>
                </a:solidFill>
                <a:latin typeface="Calibri"/>
                <a:ea typeface="Calibri" panose="020F0502020204030204" pitchFamily="34" charset="0"/>
                <a:cs typeface="Times New Roman"/>
              </a:rPr>
              <a:t>Use</a:t>
            </a:r>
            <a:r>
              <a:rPr lang="en-US" sz="1400" b="1" dirty="0">
                <a:solidFill>
                  <a:srgbClr val="00B0F0"/>
                </a:solidFill>
                <a:effectLst/>
                <a:latin typeface="Calibri"/>
                <a:ea typeface="Calibri" panose="020F0502020204030204" pitchFamily="34" charset="0"/>
                <a:cs typeface="Times New Roman"/>
              </a:rPr>
              <a:t> HR monitor for individual HR range (target HR &lt;70% HR max or RPE below</a:t>
            </a:r>
            <a:r>
              <a:rPr lang="en-US" sz="1400" b="1" dirty="0">
                <a:solidFill>
                  <a:srgbClr val="00B0F0"/>
                </a:solidFill>
                <a:latin typeface="Calibri"/>
                <a:ea typeface="Calibri" panose="020F0502020204030204" pitchFamily="34" charset="0"/>
                <a:cs typeface="Times New Roman"/>
              </a:rPr>
              <a:t> 3/10)</a:t>
            </a:r>
          </a:p>
          <a:p>
            <a:pPr lvl="2">
              <a:spcBef>
                <a:spcPts val="0"/>
              </a:spcBef>
              <a:buFont typeface="+mj-lt"/>
              <a:buAutoNum type="alphaLcPeriod"/>
            </a:pPr>
            <a:r>
              <a:rPr lang="en-US" sz="1600" dirty="0">
                <a:effectLst/>
                <a:latin typeface="Calibri"/>
                <a:ea typeface="Calibri" panose="020F0502020204030204" pitchFamily="34" charset="0"/>
                <a:cs typeface="Times New Roman"/>
              </a:rPr>
              <a:t>Post exercise symptom check/RPE</a:t>
            </a:r>
          </a:p>
          <a:p>
            <a:pPr lvl="2">
              <a:spcBef>
                <a:spcPts val="0"/>
              </a:spcBef>
              <a:buAutoNum type="alphaLcPeriod"/>
            </a:pPr>
            <a:endParaRPr lang="en-US" sz="1600" dirty="0">
              <a:latin typeface="Calibri"/>
              <a:ea typeface="Calibri" panose="020F0502020204030204" pitchFamily="34" charset="0"/>
              <a:cs typeface="Times New Roman"/>
            </a:endParaRPr>
          </a:p>
          <a:p>
            <a:pPr lvl="2">
              <a:spcBef>
                <a:spcPts val="0"/>
              </a:spcBef>
              <a:spcAft>
                <a:spcPts val="800"/>
              </a:spcAft>
              <a:buFont typeface="+mj-lt"/>
              <a:buAutoNum type="alphaLcPeriod"/>
            </a:pPr>
            <a:r>
              <a:rPr lang="en-US" sz="1600" dirty="0">
                <a:effectLst/>
                <a:latin typeface="Calibri"/>
                <a:ea typeface="Calibri" panose="020F0502020204030204" pitchFamily="34" charset="0"/>
                <a:cs typeface="Times New Roman"/>
              </a:rPr>
              <a:t>If symptom free, progress to Stage 3</a:t>
            </a:r>
          </a:p>
        </p:txBody>
      </p:sp>
      <p:pic>
        <p:nvPicPr>
          <p:cNvPr id="4" name="Picture 4">
            <a:extLst>
              <a:ext uri="{FF2B5EF4-FFF2-40B4-BE49-F238E27FC236}">
                <a16:creationId xmlns:a16="http://schemas.microsoft.com/office/drawing/2014/main" id="{613EE46B-E91F-47C2-87C9-6A12C1822C5B}"/>
              </a:ext>
            </a:extLst>
          </p:cNvPr>
          <p:cNvPicPr>
            <a:picLocks noChangeAspect="1"/>
          </p:cNvPicPr>
          <p:nvPr/>
        </p:nvPicPr>
        <p:blipFill rotWithShape="1">
          <a:blip r:embed="rId3"/>
          <a:srcRect t="3184" r="1" b="1"/>
          <a:stretch/>
        </p:blipFill>
        <p:spPr>
          <a:xfrm>
            <a:off x="7552266" y="10"/>
            <a:ext cx="4639733" cy="6857990"/>
          </a:xfrm>
          <a:prstGeom prst="rect">
            <a:avLst/>
          </a:prstGeom>
        </p:spPr>
      </p:pic>
    </p:spTree>
    <p:extLst>
      <p:ext uri="{BB962C8B-B14F-4D97-AF65-F5344CB8AC3E}">
        <p14:creationId xmlns:p14="http://schemas.microsoft.com/office/powerpoint/2010/main" val="3223768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EBD9-B14B-4889-B067-AD561A42937D}"/>
              </a:ext>
            </a:extLst>
          </p:cNvPr>
          <p:cNvSpPr>
            <a:spLocks noGrp="1"/>
          </p:cNvSpPr>
          <p:nvPr>
            <p:ph type="title"/>
          </p:nvPr>
        </p:nvSpPr>
        <p:spPr>
          <a:xfrm>
            <a:off x="394252" y="274637"/>
            <a:ext cx="10515600" cy="1325563"/>
          </a:xfrm>
        </p:spPr>
        <p:txBody>
          <a:bodyPr/>
          <a:lstStyle/>
          <a:p>
            <a:r>
              <a:rPr lang="en-US" dirty="0">
                <a:solidFill>
                  <a:srgbClr val="FF0000"/>
                </a:solidFill>
              </a:rPr>
              <a:t>UFCPI: Return to Sport Protocol</a:t>
            </a:r>
          </a:p>
        </p:txBody>
      </p:sp>
      <p:sp>
        <p:nvSpPr>
          <p:cNvPr id="3" name="Content Placeholder 2">
            <a:extLst>
              <a:ext uri="{FF2B5EF4-FFF2-40B4-BE49-F238E27FC236}">
                <a16:creationId xmlns:a16="http://schemas.microsoft.com/office/drawing/2014/main" id="{8269CBBC-4B3C-4D2E-BA3A-5F8E93D70C21}"/>
              </a:ext>
            </a:extLst>
          </p:cNvPr>
          <p:cNvSpPr>
            <a:spLocks noGrp="1"/>
          </p:cNvSpPr>
          <p:nvPr>
            <p:ph idx="1"/>
          </p:nvPr>
        </p:nvSpPr>
        <p:spPr>
          <a:xfrm>
            <a:off x="220134" y="1343025"/>
            <a:ext cx="11971866" cy="5240338"/>
          </a:xfrm>
        </p:spPr>
        <p:txBody>
          <a:bodyPr vert="horz" lIns="91440" tIns="45720" rIns="91440" bIns="45720" rtlCol="0" anchor="t">
            <a:normAutofit/>
          </a:bodyPr>
          <a:lstStyle/>
          <a:p>
            <a:r>
              <a:rPr lang="en-US" b="1" u="sng" dirty="0"/>
              <a:t>Stage 3</a:t>
            </a:r>
            <a:r>
              <a:rPr lang="en-US" dirty="0"/>
              <a:t>-ESD Progression/Intro strength training</a:t>
            </a:r>
          </a:p>
          <a:p>
            <a:pPr lvl="2">
              <a:lnSpc>
                <a:spcPct val="107000"/>
              </a:lnSpc>
              <a:spcBef>
                <a:spcPts val="0"/>
              </a:spcBef>
              <a:buFont typeface="+mj-lt"/>
              <a:buAutoNum type="alphaLcPeriod"/>
            </a:pPr>
            <a:r>
              <a:rPr lang="en-US" sz="2400" dirty="0">
                <a:effectLst/>
                <a:latin typeface="Calibri"/>
                <a:ea typeface="Calibri" panose="020F0502020204030204" pitchFamily="34" charset="0"/>
                <a:cs typeface="Times New Roman"/>
              </a:rPr>
              <a:t>Check symptom score daily</a:t>
            </a:r>
            <a:r>
              <a:rPr lang="en-US" sz="2400" dirty="0">
                <a:latin typeface="Calibri"/>
                <a:ea typeface="Calibri" panose="020F0502020204030204" pitchFamily="34" charset="0"/>
                <a:cs typeface="Times New Roman"/>
              </a:rPr>
              <a:t> </a:t>
            </a:r>
            <a:endParaRPr lang="en-US" sz="2400" dirty="0">
              <a:effectLst/>
              <a:latin typeface="Calibri"/>
              <a:ea typeface="Calibri" panose="020F0502020204030204" pitchFamily="34" charset="0"/>
              <a:cs typeface="Times New Roman" panose="02020603050405020304" pitchFamily="18" charset="0"/>
            </a:endParaRPr>
          </a:p>
          <a:p>
            <a:pPr lvl="2">
              <a:lnSpc>
                <a:spcPct val="107000"/>
              </a:lnSpc>
              <a:spcBef>
                <a:spcPts val="0"/>
              </a:spcBef>
              <a:buFont typeface="+mj-lt"/>
              <a:buAutoNum type="alphaLcPeriod"/>
            </a:pPr>
            <a:r>
              <a:rPr lang="en-US" sz="2400" dirty="0">
                <a:latin typeface="Calibri"/>
                <a:ea typeface="Calibri" panose="020F0502020204030204" pitchFamily="34" charset="0"/>
                <a:cs typeface="Times New Roman"/>
              </a:rPr>
              <a:t>I</a:t>
            </a:r>
            <a:r>
              <a:rPr lang="en-US" sz="2400" dirty="0">
                <a:effectLst/>
                <a:latin typeface="Calibri"/>
                <a:ea typeface="Calibri" panose="020F0502020204030204" pitchFamily="34" charset="0"/>
                <a:cs typeface="Times New Roman"/>
              </a:rPr>
              <a:t>DA approach</a:t>
            </a:r>
          </a:p>
          <a:p>
            <a:pPr lvl="3">
              <a:lnSpc>
                <a:spcPct val="107000"/>
              </a:lnSpc>
              <a:spcBef>
                <a:spcPts val="0"/>
              </a:spcBef>
              <a:buFont typeface="+mj-lt"/>
              <a:buAutoNum type="alphaLcPeriod"/>
            </a:pPr>
            <a:r>
              <a:rPr lang="en-US" sz="2000" dirty="0">
                <a:solidFill>
                  <a:srgbClr val="00B050"/>
                </a:solidFill>
                <a:latin typeface="Calibri"/>
                <a:ea typeface="Calibri" panose="020F0502020204030204" pitchFamily="34" charset="0"/>
                <a:cs typeface="Times New Roman"/>
              </a:rPr>
              <a:t>Nutrition</a:t>
            </a:r>
          </a:p>
          <a:p>
            <a:pPr lvl="4">
              <a:lnSpc>
                <a:spcPct val="107000"/>
              </a:lnSpc>
              <a:spcBef>
                <a:spcPts val="0"/>
              </a:spcBef>
              <a:buFont typeface="+mj-lt"/>
              <a:buAutoNum type="alphaLcPeriod"/>
            </a:pPr>
            <a:r>
              <a:rPr lang="en-US" sz="2000" dirty="0">
                <a:solidFill>
                  <a:srgbClr val="00B050"/>
                </a:solidFill>
                <a:latin typeface="Calibri"/>
                <a:ea typeface="Calibri" panose="020F0502020204030204" pitchFamily="34" charset="0"/>
                <a:cs typeface="Times New Roman"/>
              </a:rPr>
              <a:t>Maintain &amp; Monitor</a:t>
            </a:r>
          </a:p>
          <a:p>
            <a:pPr lvl="4">
              <a:lnSpc>
                <a:spcPct val="107000"/>
              </a:lnSpc>
              <a:spcBef>
                <a:spcPts val="0"/>
              </a:spcBef>
              <a:buFont typeface="+mj-lt"/>
              <a:buAutoNum type="alphaLcPeriod"/>
            </a:pPr>
            <a:r>
              <a:rPr lang="en-US" sz="2000" dirty="0">
                <a:solidFill>
                  <a:srgbClr val="00B050"/>
                </a:solidFill>
                <a:latin typeface="Calibri"/>
                <a:ea typeface="Calibri" panose="020F0502020204030204" pitchFamily="34" charset="0"/>
                <a:cs typeface="Times New Roman"/>
              </a:rPr>
              <a:t>Initiate phase down O3, Probiotics, reintroduce whole grains (if eliminated) </a:t>
            </a:r>
          </a:p>
          <a:p>
            <a:pPr lvl="4">
              <a:lnSpc>
                <a:spcPct val="107000"/>
              </a:lnSpc>
              <a:spcBef>
                <a:spcPts val="0"/>
              </a:spcBef>
              <a:buFont typeface="+mj-lt"/>
              <a:buAutoNum type="alphaLcPeriod"/>
            </a:pPr>
            <a:r>
              <a:rPr lang="en-US" sz="2000" dirty="0">
                <a:solidFill>
                  <a:srgbClr val="00B050"/>
                </a:solidFill>
                <a:latin typeface="Calibri"/>
                <a:ea typeface="Calibri" panose="020F0502020204030204" pitchFamily="34" charset="0"/>
                <a:cs typeface="Times New Roman"/>
              </a:rPr>
              <a:t>Sleep supplements moving toward PRN</a:t>
            </a:r>
          </a:p>
          <a:p>
            <a:pPr lvl="3">
              <a:lnSpc>
                <a:spcPct val="107000"/>
              </a:lnSpc>
              <a:spcBef>
                <a:spcPts val="0"/>
              </a:spcBef>
              <a:buFont typeface="+mj-lt"/>
              <a:buAutoNum type="alphaLcPeriod"/>
            </a:pPr>
            <a:r>
              <a:rPr lang="en-US" sz="2000" dirty="0">
                <a:effectLst/>
                <a:latin typeface="Calibri"/>
                <a:ea typeface="Calibri" panose="020F0502020204030204" pitchFamily="34" charset="0"/>
                <a:cs typeface="Times New Roman"/>
              </a:rPr>
              <a:t>Sports Psych</a:t>
            </a:r>
          </a:p>
          <a:p>
            <a:pPr lvl="3">
              <a:lnSpc>
                <a:spcPct val="107000"/>
              </a:lnSpc>
              <a:spcBef>
                <a:spcPts val="0"/>
              </a:spcBef>
              <a:buFont typeface="+mj-lt"/>
              <a:buAutoNum type="alphaLcPeriod"/>
            </a:pPr>
            <a:r>
              <a:rPr lang="en-US" sz="2000" dirty="0">
                <a:latin typeface="Calibri"/>
                <a:ea typeface="Calibri" panose="020F0502020204030204" pitchFamily="34" charset="0"/>
                <a:cs typeface="Times New Roman"/>
              </a:rPr>
              <a:t>Coaches</a:t>
            </a:r>
          </a:p>
          <a:p>
            <a:pPr lvl="3">
              <a:lnSpc>
                <a:spcPct val="107000"/>
              </a:lnSpc>
              <a:spcBef>
                <a:spcPts val="0"/>
              </a:spcBef>
              <a:buFont typeface="+mj-lt"/>
              <a:buAutoNum type="alphaLcPeriod"/>
            </a:pPr>
            <a:r>
              <a:rPr lang="en-US" sz="2000" dirty="0">
                <a:effectLst/>
                <a:latin typeface="Calibri"/>
                <a:ea typeface="Calibri" panose="020F0502020204030204" pitchFamily="34" charset="0"/>
                <a:cs typeface="Times New Roman"/>
              </a:rPr>
              <a:t>Support Staff</a:t>
            </a:r>
          </a:p>
          <a:p>
            <a:pPr lvl="3">
              <a:lnSpc>
                <a:spcPct val="107000"/>
              </a:lnSpc>
              <a:spcBef>
                <a:spcPts val="0"/>
              </a:spcBef>
              <a:buAutoNum type="alphaLcPeriod"/>
            </a:pPr>
            <a:r>
              <a:rPr lang="en-US" sz="2000" dirty="0">
                <a:solidFill>
                  <a:srgbClr val="00B0F0"/>
                </a:solidFill>
                <a:latin typeface="Calibri"/>
                <a:ea typeface="Calibri" panose="020F0502020204030204" pitchFamily="34" charset="0"/>
                <a:cs typeface="Calibri"/>
              </a:rPr>
              <a:t>S &amp; C – Continue communication with sports medicine and medical provider, increase aerobic exercise,</a:t>
            </a:r>
            <a:r>
              <a:rPr lang="en-US" sz="2000" b="1" dirty="0">
                <a:solidFill>
                  <a:srgbClr val="00B0F0"/>
                </a:solidFill>
                <a:latin typeface="Calibri"/>
                <a:ea typeface="Calibri" panose="020F0502020204030204" pitchFamily="34" charset="0"/>
                <a:cs typeface="Calibri"/>
              </a:rPr>
              <a:t> </a:t>
            </a:r>
            <a:r>
              <a:rPr lang="en-US" sz="2000" b="1" u="sng" dirty="0">
                <a:solidFill>
                  <a:srgbClr val="00B0F0"/>
                </a:solidFill>
                <a:latin typeface="Calibri"/>
                <a:ea typeface="Calibri" panose="020F0502020204030204" pitchFamily="34" charset="0"/>
                <a:cs typeface="Calibri"/>
              </a:rPr>
              <a:t>introduce strength training</a:t>
            </a:r>
          </a:p>
          <a:p>
            <a:pPr lvl="3">
              <a:lnSpc>
                <a:spcPct val="107000"/>
              </a:lnSpc>
              <a:spcBef>
                <a:spcPts val="0"/>
              </a:spcBef>
              <a:buFont typeface="+mj-lt"/>
              <a:buAutoNum type="alphaLcPeriod"/>
            </a:pPr>
            <a:r>
              <a:rPr lang="en-US" sz="2000" dirty="0">
                <a:effectLst/>
                <a:latin typeface="Calibri"/>
                <a:ea typeface="Calibri" panose="020F0502020204030204" pitchFamily="34" charset="0"/>
                <a:cs typeface="Times New Roman"/>
              </a:rPr>
              <a:t>Sports Science</a:t>
            </a:r>
          </a:p>
          <a:p>
            <a:pPr lvl="4">
              <a:lnSpc>
                <a:spcPct val="107000"/>
              </a:lnSpc>
              <a:spcBef>
                <a:spcPts val="0"/>
              </a:spcBef>
              <a:buFont typeface="+mj-lt"/>
              <a:buAutoNum type="alphaLcPeriod"/>
            </a:pPr>
            <a:r>
              <a:rPr lang="en-US" sz="2000" dirty="0">
                <a:effectLst/>
                <a:latin typeface="Calibri"/>
                <a:ea typeface="Calibri" panose="020F0502020204030204" pitchFamily="34" charset="0"/>
                <a:cs typeface="Times New Roman"/>
              </a:rPr>
              <a:t>Sports science monitoring-HRV</a:t>
            </a:r>
          </a:p>
          <a:p>
            <a:pPr lvl="2">
              <a:lnSpc>
                <a:spcPct val="107000"/>
              </a:lnSpc>
              <a:spcBef>
                <a:spcPts val="0"/>
              </a:spcBef>
              <a:buFont typeface="+mj-lt"/>
              <a:buAutoNum type="alphaLcPeriod"/>
            </a:pPr>
            <a:r>
              <a:rPr lang="en-US" sz="2400" dirty="0">
                <a:effectLst/>
                <a:latin typeface="Calibri"/>
                <a:ea typeface="Calibri" panose="020F0502020204030204" pitchFamily="34" charset="0"/>
                <a:cs typeface="Times New Roman"/>
              </a:rPr>
              <a:t>Rehab based on type of concussion- </a:t>
            </a:r>
            <a:r>
              <a:rPr lang="en-US" sz="2400" b="1" dirty="0">
                <a:solidFill>
                  <a:srgbClr val="C00000"/>
                </a:solidFill>
                <a:effectLst/>
                <a:latin typeface="Calibri"/>
                <a:ea typeface="Calibri" panose="020F0502020204030204" pitchFamily="34" charset="0"/>
                <a:cs typeface="Times New Roman"/>
              </a:rPr>
              <a:t>5x/week</a:t>
            </a:r>
          </a:p>
          <a:p>
            <a:pPr lvl="1"/>
            <a:endParaRPr lang="en-US" dirty="0"/>
          </a:p>
        </p:txBody>
      </p:sp>
      <p:pic>
        <p:nvPicPr>
          <p:cNvPr id="4" name="Picture 4" descr="A picture containing indoor, vending machine&#10;&#10;Description automatically generated">
            <a:extLst>
              <a:ext uri="{FF2B5EF4-FFF2-40B4-BE49-F238E27FC236}">
                <a16:creationId xmlns:a16="http://schemas.microsoft.com/office/drawing/2014/main" id="{E4A0B80B-FD2C-43FF-8551-8D4DACCB8DED}"/>
              </a:ext>
            </a:extLst>
          </p:cNvPr>
          <p:cNvPicPr>
            <a:picLocks noChangeAspect="1"/>
          </p:cNvPicPr>
          <p:nvPr/>
        </p:nvPicPr>
        <p:blipFill>
          <a:blip r:embed="rId3"/>
          <a:stretch>
            <a:fillRect/>
          </a:stretch>
        </p:blipFill>
        <p:spPr>
          <a:xfrm>
            <a:off x="9452708" y="-500"/>
            <a:ext cx="2743200" cy="2736385"/>
          </a:xfrm>
          <a:prstGeom prst="rect">
            <a:avLst/>
          </a:prstGeom>
        </p:spPr>
      </p:pic>
    </p:spTree>
    <p:extLst>
      <p:ext uri="{BB962C8B-B14F-4D97-AF65-F5344CB8AC3E}">
        <p14:creationId xmlns:p14="http://schemas.microsoft.com/office/powerpoint/2010/main" val="1470161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EBD9-B14B-4889-B067-AD561A42937D}"/>
              </a:ext>
            </a:extLst>
          </p:cNvPr>
          <p:cNvSpPr>
            <a:spLocks noGrp="1"/>
          </p:cNvSpPr>
          <p:nvPr>
            <p:ph type="title"/>
          </p:nvPr>
        </p:nvSpPr>
        <p:spPr>
          <a:xfrm>
            <a:off x="394252" y="274637"/>
            <a:ext cx="10515600" cy="1325563"/>
          </a:xfrm>
        </p:spPr>
        <p:txBody>
          <a:bodyPr/>
          <a:lstStyle/>
          <a:p>
            <a:r>
              <a:rPr lang="en-US" dirty="0">
                <a:solidFill>
                  <a:srgbClr val="FF0000"/>
                </a:solidFill>
              </a:rPr>
              <a:t>UFCPI: Return to Sport Protocol (S3 cont.)</a:t>
            </a:r>
          </a:p>
        </p:txBody>
      </p:sp>
      <p:sp>
        <p:nvSpPr>
          <p:cNvPr id="3" name="Content Placeholder 2">
            <a:extLst>
              <a:ext uri="{FF2B5EF4-FFF2-40B4-BE49-F238E27FC236}">
                <a16:creationId xmlns:a16="http://schemas.microsoft.com/office/drawing/2014/main" id="{8269CBBC-4B3C-4D2E-BA3A-5F8E93D70C21}"/>
              </a:ext>
            </a:extLst>
          </p:cNvPr>
          <p:cNvSpPr>
            <a:spLocks noGrp="1"/>
          </p:cNvSpPr>
          <p:nvPr>
            <p:ph idx="1"/>
          </p:nvPr>
        </p:nvSpPr>
        <p:spPr>
          <a:xfrm>
            <a:off x="220134" y="1343025"/>
            <a:ext cx="11971866" cy="5240338"/>
          </a:xfrm>
        </p:spPr>
        <p:txBody>
          <a:bodyPr vert="horz" lIns="91440" tIns="45720" rIns="91440" bIns="45720" rtlCol="0" anchor="t">
            <a:normAutofit/>
          </a:bodyPr>
          <a:lstStyle/>
          <a:p>
            <a:r>
              <a:rPr lang="en-US" b="1" u="sng" dirty="0"/>
              <a:t>Stage 3 </a:t>
            </a:r>
            <a:r>
              <a:rPr lang="en-US" dirty="0"/>
              <a:t>-ESD Progression/Intro strength training</a:t>
            </a:r>
          </a:p>
          <a:p>
            <a:pPr lvl="2">
              <a:lnSpc>
                <a:spcPct val="107000"/>
              </a:lnSpc>
              <a:spcBef>
                <a:spcPts val="0"/>
              </a:spcBef>
              <a:buAutoNum type="alphaLcPeriod"/>
            </a:pPr>
            <a:r>
              <a:rPr lang="en-US" dirty="0">
                <a:solidFill>
                  <a:srgbClr val="00B0F0"/>
                </a:solidFill>
                <a:latin typeface="Calibri"/>
                <a:ea typeface="Calibri" panose="020F0502020204030204" pitchFamily="34" charset="0"/>
                <a:cs typeface="Times New Roman"/>
              </a:rPr>
              <a:t>ESD Progression</a:t>
            </a:r>
          </a:p>
          <a:p>
            <a:pPr lvl="3">
              <a:lnSpc>
                <a:spcPct val="107000"/>
              </a:lnSpc>
              <a:spcBef>
                <a:spcPts val="0"/>
              </a:spcBef>
              <a:buFont typeface="+mj-lt"/>
              <a:buAutoNum type="alphaLcPeriod"/>
            </a:pPr>
            <a:r>
              <a:rPr lang="en-US" dirty="0">
                <a:solidFill>
                  <a:srgbClr val="00B0F0"/>
                </a:solidFill>
                <a:effectLst/>
                <a:latin typeface="Times New Roman"/>
                <a:ea typeface="Times New Roman" panose="02020603050405020304" pitchFamily="18" charset="0"/>
                <a:cs typeface="Times New Roman"/>
              </a:rPr>
              <a:t> </a:t>
            </a:r>
            <a:r>
              <a:rPr lang="en-US" dirty="0">
                <a:solidFill>
                  <a:srgbClr val="00B0F0"/>
                </a:solidFill>
                <a:latin typeface="Times New Roman"/>
                <a:ea typeface="Times New Roman" panose="02020603050405020304" pitchFamily="18" charset="0"/>
                <a:cs typeface="Times New Roman"/>
              </a:rPr>
              <a:t>Reduction</a:t>
            </a:r>
            <a:r>
              <a:rPr lang="en-US" dirty="0">
                <a:solidFill>
                  <a:srgbClr val="00B0F0"/>
                </a:solidFill>
                <a:effectLst/>
                <a:latin typeface="Times New Roman"/>
                <a:ea typeface="Times New Roman" panose="02020603050405020304" pitchFamily="18" charset="0"/>
                <a:cs typeface="Times New Roman"/>
              </a:rPr>
              <a:t> in symptoms progress </a:t>
            </a:r>
            <a:r>
              <a:rPr lang="en-US" dirty="0">
                <a:solidFill>
                  <a:srgbClr val="00B0F0"/>
                </a:solidFill>
                <a:effectLst/>
                <a:latin typeface="Wingdings"/>
                <a:ea typeface="Wingdings" panose="05000000000000000000" pitchFamily="2" charset="2"/>
                <a:cs typeface="Wingdings" panose="05000000000000000000" pitchFamily="2" charset="2"/>
                <a:sym typeface="Wingdings"/>
              </a:rPr>
              <a:t>à</a:t>
            </a:r>
            <a:r>
              <a:rPr lang="en-US" dirty="0">
                <a:solidFill>
                  <a:srgbClr val="00B0F0"/>
                </a:solidFill>
                <a:effectLst/>
                <a:latin typeface="Times New Roman"/>
                <a:ea typeface="Times New Roman" panose="02020603050405020304" pitchFamily="18" charset="0"/>
                <a:cs typeface="Times New Roman"/>
              </a:rPr>
              <a:t> </a:t>
            </a:r>
            <a:r>
              <a:rPr lang="en-US" dirty="0">
                <a:solidFill>
                  <a:srgbClr val="00B0F0"/>
                </a:solidFill>
                <a:latin typeface="Times New Roman"/>
                <a:ea typeface="Times New Roman" panose="02020603050405020304" pitchFamily="18" charset="0"/>
                <a:cs typeface="Times New Roman"/>
              </a:rPr>
              <a:t>progressive overload in </a:t>
            </a:r>
            <a:r>
              <a:rPr lang="en-US" dirty="0">
                <a:solidFill>
                  <a:srgbClr val="00B0F0"/>
                </a:solidFill>
                <a:effectLst/>
                <a:latin typeface="Times New Roman"/>
                <a:ea typeface="Times New Roman" panose="02020603050405020304" pitchFamily="18" charset="0"/>
                <a:cs typeface="Times New Roman"/>
              </a:rPr>
              <a:t>S &amp; C (no maximal effort </a:t>
            </a:r>
            <a:r>
              <a:rPr lang="en-US" dirty="0">
                <a:solidFill>
                  <a:srgbClr val="00B0F0"/>
                </a:solidFill>
                <a:latin typeface="Times New Roman"/>
                <a:ea typeface="Times New Roman" panose="02020603050405020304" pitchFamily="18" charset="0"/>
                <a:cs typeface="Times New Roman"/>
              </a:rPr>
              <a:t>EXS or</a:t>
            </a:r>
            <a:r>
              <a:rPr lang="en-US" dirty="0">
                <a:solidFill>
                  <a:srgbClr val="00B0F0"/>
                </a:solidFill>
                <a:effectLst/>
                <a:latin typeface="Times New Roman"/>
                <a:ea typeface="Times New Roman" panose="02020603050405020304" pitchFamily="18" charset="0"/>
                <a:cs typeface="Times New Roman"/>
              </a:rPr>
              <a:t> plyometrics)</a:t>
            </a:r>
            <a:endParaRPr lang="en-US" dirty="0">
              <a:solidFill>
                <a:srgbClr val="00B0F0"/>
              </a:solidFill>
              <a:effectLst/>
              <a:latin typeface="Times New Roman"/>
              <a:ea typeface="Calibri" panose="020F0502020204030204" pitchFamily="34" charset="0"/>
              <a:cs typeface="Times New Roman"/>
            </a:endParaRPr>
          </a:p>
          <a:p>
            <a:pPr lvl="2">
              <a:lnSpc>
                <a:spcPct val="107000"/>
              </a:lnSpc>
              <a:spcBef>
                <a:spcPts val="0"/>
              </a:spcBef>
              <a:buFont typeface="+mj-lt"/>
              <a:buAutoNum type="alphaLcPeriod"/>
            </a:pPr>
            <a:r>
              <a:rPr lang="en-US" dirty="0">
                <a:solidFill>
                  <a:srgbClr val="00B0F0"/>
                </a:solidFill>
                <a:latin typeface="Times New Roman"/>
                <a:ea typeface="Times New Roman" panose="02020603050405020304" pitchFamily="18" charset="0"/>
                <a:cs typeface="Times New Roman"/>
              </a:rPr>
              <a:t>If possible:  schedule</a:t>
            </a:r>
            <a:r>
              <a:rPr lang="en-US" dirty="0">
                <a:solidFill>
                  <a:srgbClr val="00B0F0"/>
                </a:solidFill>
                <a:effectLst/>
                <a:latin typeface="Times New Roman"/>
                <a:ea typeface="Times New Roman" panose="02020603050405020304" pitchFamily="18" charset="0"/>
                <a:cs typeface="Times New Roman"/>
              </a:rPr>
              <a:t> two separate sessions- ESD </a:t>
            </a:r>
            <a:r>
              <a:rPr lang="en-US" dirty="0">
                <a:solidFill>
                  <a:srgbClr val="00B0F0"/>
                </a:solidFill>
                <a:latin typeface="Times New Roman"/>
                <a:ea typeface="Times New Roman" panose="02020603050405020304" pitchFamily="18" charset="0"/>
                <a:cs typeface="Times New Roman"/>
              </a:rPr>
              <a:t>followed by resistance</a:t>
            </a:r>
            <a:r>
              <a:rPr lang="en-US" dirty="0">
                <a:solidFill>
                  <a:srgbClr val="00B0F0"/>
                </a:solidFill>
                <a:effectLst/>
                <a:latin typeface="Times New Roman"/>
                <a:ea typeface="Times New Roman" panose="02020603050405020304" pitchFamily="18" charset="0"/>
                <a:cs typeface="Times New Roman"/>
              </a:rPr>
              <a:t> </a:t>
            </a:r>
            <a:r>
              <a:rPr lang="en-US" dirty="0">
                <a:solidFill>
                  <a:srgbClr val="00B0F0"/>
                </a:solidFill>
                <a:latin typeface="Times New Roman"/>
                <a:ea typeface="Times New Roman" panose="02020603050405020304" pitchFamily="18" charset="0"/>
                <a:cs typeface="Times New Roman"/>
              </a:rPr>
              <a:t>training &amp; seek</a:t>
            </a:r>
            <a:r>
              <a:rPr lang="en-US" dirty="0">
                <a:solidFill>
                  <a:srgbClr val="00B0F0"/>
                </a:solidFill>
                <a:effectLst/>
                <a:latin typeface="Times New Roman"/>
                <a:ea typeface="Times New Roman" panose="02020603050405020304" pitchFamily="18" charset="0"/>
                <a:cs typeface="Times New Roman"/>
              </a:rPr>
              <a:t> optimal training time preference</a:t>
            </a:r>
            <a:endParaRPr lang="en-US" dirty="0">
              <a:solidFill>
                <a:srgbClr val="00B0F0"/>
              </a:solidFill>
              <a:effectLst/>
              <a:latin typeface="Times New Roman"/>
              <a:ea typeface="Calibri" panose="020F0502020204030204" pitchFamily="34" charset="0"/>
              <a:cs typeface="Times New Roman"/>
            </a:endParaRPr>
          </a:p>
          <a:p>
            <a:pPr lvl="3">
              <a:lnSpc>
                <a:spcPct val="107000"/>
              </a:lnSpc>
              <a:spcBef>
                <a:spcPts val="0"/>
              </a:spcBef>
              <a:buFont typeface="+mj-lt"/>
              <a:buAutoNum type="alphaLcPeriod"/>
            </a:pPr>
            <a:r>
              <a:rPr lang="en-US" dirty="0">
                <a:solidFill>
                  <a:srgbClr val="00B0F0"/>
                </a:solidFill>
                <a:effectLst/>
                <a:latin typeface="Times New Roman"/>
                <a:ea typeface="Times New Roman" panose="02020603050405020304" pitchFamily="18" charset="0"/>
                <a:cs typeface="Times New Roman"/>
              </a:rPr>
              <a:t>ESD progression flow chart (under medical team supervision &amp; HR monitor observation)</a:t>
            </a:r>
            <a:endParaRPr lang="en-US" dirty="0">
              <a:solidFill>
                <a:srgbClr val="00B0F0"/>
              </a:solidFill>
              <a:effectLst/>
              <a:latin typeface="Times New Roman"/>
              <a:ea typeface="Calibri" panose="020F0502020204030204" pitchFamily="34" charset="0"/>
              <a:cs typeface="Times New Roman"/>
            </a:endParaRPr>
          </a:p>
          <a:p>
            <a:pPr lvl="4">
              <a:lnSpc>
                <a:spcPct val="107000"/>
              </a:lnSpc>
              <a:spcBef>
                <a:spcPts val="0"/>
              </a:spcBef>
              <a:buFont typeface="Symbol" panose="05050102010706020507" pitchFamily="18" charset="2"/>
              <a:buChar char=""/>
            </a:pPr>
            <a:r>
              <a:rPr lang="en-US" dirty="0">
                <a:solidFill>
                  <a:srgbClr val="00B0F0"/>
                </a:solidFill>
                <a:effectLst/>
                <a:latin typeface="Times New Roman"/>
                <a:ea typeface="Times New Roman" panose="02020603050405020304" pitchFamily="18" charset="0"/>
                <a:cs typeface="Times New Roman"/>
              </a:rPr>
              <a:t>A.</a:t>
            </a:r>
            <a:r>
              <a:rPr lang="en-US" dirty="0">
                <a:solidFill>
                  <a:srgbClr val="00B0F0"/>
                </a:solidFill>
                <a:latin typeface="Times New Roman"/>
                <a:ea typeface="Times New Roman" panose="02020603050405020304" pitchFamily="18" charset="0"/>
                <a:cs typeface="Times New Roman"/>
              </a:rPr>
              <a:t> </a:t>
            </a:r>
            <a:r>
              <a:rPr lang="en-US" dirty="0">
                <a:solidFill>
                  <a:srgbClr val="00B0F0"/>
                </a:solidFill>
                <a:effectLst/>
                <a:latin typeface="Times New Roman"/>
                <a:ea typeface="Times New Roman" panose="02020603050405020304" pitchFamily="18" charset="0"/>
                <a:cs typeface="Times New Roman"/>
              </a:rPr>
              <a:t> Moderate continuous </a:t>
            </a:r>
            <a:r>
              <a:rPr lang="en-US" dirty="0">
                <a:solidFill>
                  <a:srgbClr val="00B0F0"/>
                </a:solidFill>
                <a:latin typeface="Times New Roman"/>
                <a:ea typeface="Times New Roman" panose="02020603050405020304" pitchFamily="18" charset="0"/>
                <a:cs typeface="Times New Roman"/>
              </a:rPr>
              <a:t>aerobic</a:t>
            </a:r>
            <a:r>
              <a:rPr lang="en-US" dirty="0">
                <a:solidFill>
                  <a:srgbClr val="00B0F0"/>
                </a:solidFill>
                <a:effectLst/>
                <a:latin typeface="Times New Roman"/>
                <a:ea typeface="Times New Roman" panose="02020603050405020304" pitchFamily="18" charset="0"/>
                <a:cs typeface="Times New Roman"/>
              </a:rPr>
              <a:t> </a:t>
            </a:r>
            <a:r>
              <a:rPr lang="en-US" dirty="0">
                <a:solidFill>
                  <a:srgbClr val="00B0F0"/>
                </a:solidFill>
                <a:latin typeface="Times New Roman"/>
                <a:ea typeface="Times New Roman" panose="02020603050405020304" pitchFamily="18" charset="0"/>
                <a:cs typeface="Times New Roman"/>
              </a:rPr>
              <a:t>exercise</a:t>
            </a:r>
            <a:r>
              <a:rPr lang="en-US" dirty="0">
                <a:solidFill>
                  <a:srgbClr val="00B0F0"/>
                </a:solidFill>
                <a:effectLst/>
                <a:latin typeface="Times New Roman"/>
                <a:ea typeface="Times New Roman" panose="02020603050405020304" pitchFamily="18" charset="0"/>
                <a:cs typeface="Times New Roman"/>
              </a:rPr>
              <a:t>: </a:t>
            </a:r>
            <a:r>
              <a:rPr lang="en-US" dirty="0">
                <a:solidFill>
                  <a:srgbClr val="00B0F0"/>
                </a:solidFill>
                <a:latin typeface="Times New Roman"/>
                <a:ea typeface="Times New Roman" panose="02020603050405020304" pitchFamily="18" charset="0"/>
                <a:cs typeface="Times New Roman"/>
              </a:rPr>
              <a:t>HR @</a:t>
            </a:r>
            <a:r>
              <a:rPr lang="en-US" dirty="0">
                <a:solidFill>
                  <a:srgbClr val="00B0F0"/>
                </a:solidFill>
                <a:effectLst/>
                <a:latin typeface="Times New Roman"/>
                <a:ea typeface="Times New Roman" panose="02020603050405020304" pitchFamily="18" charset="0"/>
                <a:cs typeface="Times New Roman"/>
              </a:rPr>
              <a:t> 70-80% or </a:t>
            </a:r>
            <a:r>
              <a:rPr lang="en-US" dirty="0" err="1">
                <a:solidFill>
                  <a:srgbClr val="00B0F0"/>
                </a:solidFill>
                <a:effectLst/>
                <a:latin typeface="Times New Roman"/>
                <a:ea typeface="Times New Roman" panose="02020603050405020304" pitchFamily="18" charset="0"/>
                <a:cs typeface="Times New Roman"/>
              </a:rPr>
              <a:t>sRPE</a:t>
            </a:r>
            <a:r>
              <a:rPr lang="en-US" dirty="0">
                <a:solidFill>
                  <a:srgbClr val="00B0F0"/>
                </a:solidFill>
                <a:effectLst/>
                <a:latin typeface="Times New Roman"/>
                <a:ea typeface="Times New Roman" panose="02020603050405020304" pitchFamily="18" charset="0"/>
                <a:cs typeface="Times New Roman"/>
              </a:rPr>
              <a:t> or RPE ~moderate on </a:t>
            </a:r>
            <a:r>
              <a:rPr lang="en-US" dirty="0">
                <a:solidFill>
                  <a:srgbClr val="00B0F0"/>
                </a:solidFill>
                <a:latin typeface="Times New Roman"/>
                <a:ea typeface="Times New Roman" panose="02020603050405020304" pitchFamily="18" charset="0"/>
                <a:cs typeface="Times New Roman"/>
              </a:rPr>
              <a:t>RPE</a:t>
            </a:r>
            <a:r>
              <a:rPr lang="en-US" dirty="0">
                <a:solidFill>
                  <a:srgbClr val="00B0F0"/>
                </a:solidFill>
                <a:effectLst/>
                <a:latin typeface="Times New Roman"/>
                <a:ea typeface="Times New Roman" panose="02020603050405020304" pitchFamily="18" charset="0"/>
                <a:cs typeface="Times New Roman"/>
              </a:rPr>
              <a:t> scale for 30-45 total min </a:t>
            </a:r>
            <a:r>
              <a:rPr lang="en-US" dirty="0">
                <a:solidFill>
                  <a:srgbClr val="00B0F0"/>
                </a:solidFill>
                <a:latin typeface="Times New Roman"/>
                <a:ea typeface="Times New Roman" panose="02020603050405020304" pitchFamily="18" charset="0"/>
                <a:cs typeface="Times New Roman"/>
              </a:rPr>
              <a:t>(biking, running)</a:t>
            </a:r>
            <a:endParaRPr lang="en-US" dirty="0">
              <a:solidFill>
                <a:srgbClr val="00B0F0"/>
              </a:solidFill>
              <a:effectLst/>
              <a:latin typeface="Times New Roman"/>
              <a:ea typeface="Calibri" panose="020F0502020204030204" pitchFamily="34" charset="0"/>
              <a:cs typeface="Times New Roman"/>
            </a:endParaRPr>
          </a:p>
          <a:p>
            <a:pPr lvl="3">
              <a:lnSpc>
                <a:spcPct val="107000"/>
              </a:lnSpc>
              <a:spcBef>
                <a:spcPts val="0"/>
              </a:spcBef>
              <a:buFont typeface="+mj-lt"/>
              <a:buAutoNum type="alphaLcPeriod"/>
            </a:pPr>
            <a:r>
              <a:rPr lang="en-US" dirty="0">
                <a:solidFill>
                  <a:srgbClr val="00B0F0"/>
                </a:solidFill>
                <a:effectLst/>
                <a:latin typeface="Times New Roman"/>
                <a:ea typeface="Times New Roman" panose="02020603050405020304" pitchFamily="18" charset="0"/>
                <a:cs typeface="Times New Roman"/>
              </a:rPr>
              <a:t>Strength Training (</a:t>
            </a:r>
            <a:r>
              <a:rPr lang="en-US" dirty="0">
                <a:solidFill>
                  <a:srgbClr val="00B0F0"/>
                </a:solidFill>
                <a:latin typeface="Times New Roman"/>
                <a:ea typeface="Times New Roman" panose="02020603050405020304" pitchFamily="18" charset="0"/>
                <a:cs typeface="Times New Roman"/>
              </a:rPr>
              <a:t>with</a:t>
            </a:r>
            <a:r>
              <a:rPr lang="en-US" dirty="0">
                <a:solidFill>
                  <a:srgbClr val="00B0F0"/>
                </a:solidFill>
                <a:effectLst/>
                <a:latin typeface="Times New Roman"/>
                <a:ea typeface="Times New Roman" panose="02020603050405020304" pitchFamily="18" charset="0"/>
                <a:cs typeface="Times New Roman"/>
              </a:rPr>
              <a:t> </a:t>
            </a:r>
            <a:r>
              <a:rPr lang="en-US" dirty="0">
                <a:solidFill>
                  <a:srgbClr val="00B0F0"/>
                </a:solidFill>
                <a:latin typeface="Times New Roman"/>
                <a:ea typeface="Times New Roman" panose="02020603050405020304" pitchFamily="18" charset="0"/>
                <a:cs typeface="Times New Roman"/>
              </a:rPr>
              <a:t>objective/subjective intensity</a:t>
            </a:r>
            <a:r>
              <a:rPr lang="en-US" dirty="0">
                <a:solidFill>
                  <a:srgbClr val="00B0F0"/>
                </a:solidFill>
                <a:effectLst/>
                <a:latin typeface="Times New Roman"/>
                <a:ea typeface="Times New Roman" panose="02020603050405020304" pitchFamily="18" charset="0"/>
                <a:cs typeface="Times New Roman"/>
              </a:rPr>
              <a:t> </a:t>
            </a:r>
            <a:r>
              <a:rPr lang="en-US" dirty="0">
                <a:solidFill>
                  <a:srgbClr val="00B0F0"/>
                </a:solidFill>
                <a:latin typeface="Times New Roman"/>
                <a:ea typeface="Times New Roman" panose="02020603050405020304" pitchFamily="18" charset="0"/>
                <a:cs typeface="Times New Roman"/>
              </a:rPr>
              <a:t>measurement</a:t>
            </a:r>
            <a:r>
              <a:rPr lang="en-US" dirty="0">
                <a:solidFill>
                  <a:srgbClr val="00B0F0"/>
                </a:solidFill>
                <a:effectLst/>
                <a:latin typeface="Times New Roman"/>
                <a:ea typeface="Times New Roman" panose="02020603050405020304" pitchFamily="18" charset="0"/>
                <a:cs typeface="Times New Roman"/>
              </a:rPr>
              <a:t>)</a:t>
            </a:r>
            <a:endParaRPr lang="en-US" dirty="0">
              <a:solidFill>
                <a:srgbClr val="00B0F0"/>
              </a:solidFill>
              <a:effectLst/>
              <a:latin typeface="Times New Roman"/>
              <a:ea typeface="Calibri" panose="020F0502020204030204" pitchFamily="34" charset="0"/>
              <a:cs typeface="Times New Roman"/>
            </a:endParaRPr>
          </a:p>
          <a:p>
            <a:pPr lvl="4">
              <a:lnSpc>
                <a:spcPct val="107000"/>
              </a:lnSpc>
              <a:spcBef>
                <a:spcPts val="0"/>
              </a:spcBef>
              <a:buFont typeface="Symbol" panose="05050102010706020507" pitchFamily="18" charset="2"/>
              <a:buChar char=""/>
            </a:pPr>
            <a:r>
              <a:rPr lang="en-US" dirty="0">
                <a:solidFill>
                  <a:srgbClr val="00B0F0"/>
                </a:solidFill>
                <a:effectLst/>
                <a:latin typeface="Times New Roman"/>
                <a:ea typeface="Times New Roman" panose="02020603050405020304" pitchFamily="18" charset="0"/>
                <a:cs typeface="Times New Roman"/>
              </a:rPr>
              <a:t>Participate in 30-45 min total min strength session</a:t>
            </a:r>
            <a:endParaRPr lang="en-US" dirty="0">
              <a:solidFill>
                <a:srgbClr val="00B0F0"/>
              </a:solidFill>
              <a:effectLst/>
              <a:latin typeface="Times New Roman"/>
              <a:ea typeface="Calibri" panose="020F0502020204030204" pitchFamily="34" charset="0"/>
              <a:cs typeface="Times New Roman"/>
            </a:endParaRPr>
          </a:p>
          <a:p>
            <a:pPr lvl="4">
              <a:lnSpc>
                <a:spcPct val="107000"/>
              </a:lnSpc>
              <a:spcBef>
                <a:spcPts val="0"/>
              </a:spcBef>
              <a:buFont typeface="Symbol" panose="05050102010706020507" pitchFamily="18" charset="2"/>
              <a:buChar char=""/>
            </a:pPr>
            <a:r>
              <a:rPr lang="en-US" dirty="0">
                <a:solidFill>
                  <a:srgbClr val="00B0F0"/>
                </a:solidFill>
                <a:latin typeface="Times New Roman"/>
                <a:ea typeface="Times New Roman" panose="02020603050405020304" pitchFamily="18" charset="0"/>
                <a:cs typeface="Times New Roman"/>
              </a:rPr>
              <a:t>Stage 3.1:  low intensity strength training, 50-75% 1RM (loaded multi-joint, auxiliary &amp; core exercises)</a:t>
            </a:r>
            <a:endParaRPr lang="en-US" dirty="0">
              <a:solidFill>
                <a:srgbClr val="FFFFFF"/>
              </a:solidFill>
              <a:latin typeface="Calibri"/>
              <a:ea typeface="Times New Roman" panose="02020603050405020304" pitchFamily="18" charset="0"/>
              <a:cs typeface="Times New Roman"/>
            </a:endParaRPr>
          </a:p>
          <a:p>
            <a:pPr lvl="4">
              <a:lnSpc>
                <a:spcPct val="107000"/>
              </a:lnSpc>
              <a:spcBef>
                <a:spcPts val="0"/>
              </a:spcBef>
              <a:buFont typeface="Symbol" panose="05050102010706020507" pitchFamily="18" charset="2"/>
              <a:buChar char=""/>
            </a:pPr>
            <a:r>
              <a:rPr lang="en-US" dirty="0">
                <a:solidFill>
                  <a:srgbClr val="00B0F0"/>
                </a:solidFill>
                <a:latin typeface="Times New Roman"/>
                <a:ea typeface="Times New Roman" panose="02020603050405020304" pitchFamily="18" charset="0"/>
                <a:cs typeface="Times New Roman"/>
              </a:rPr>
              <a:t>Stage 3.2:  moderate intensity strength training, ~75-85% 1 RM (loaded multi-joint, auxiliary &amp; core exercises)</a:t>
            </a:r>
          </a:p>
          <a:p>
            <a:pPr lvl="3">
              <a:lnSpc>
                <a:spcPct val="107000"/>
              </a:lnSpc>
              <a:spcBef>
                <a:spcPts val="0"/>
              </a:spcBef>
              <a:buFont typeface="+mj-lt"/>
              <a:buAutoNum type="alphaLcPeriod"/>
            </a:pPr>
            <a:r>
              <a:rPr lang="en-US" dirty="0">
                <a:effectLst/>
                <a:latin typeface="Calibri"/>
                <a:ea typeface="Calibri" panose="020F0502020204030204" pitchFamily="34" charset="0"/>
                <a:cs typeface="Times New Roman"/>
              </a:rPr>
              <a:t>Post exercise symptom check/RPE below moderate on CR-10 scale for monitoring intensity</a:t>
            </a:r>
            <a:r>
              <a:rPr lang="en-US" dirty="0">
                <a:latin typeface="Calibri"/>
                <a:ea typeface="Calibri" panose="020F0502020204030204" pitchFamily="34" charset="0"/>
                <a:cs typeface="Times New Roman"/>
              </a:rPr>
              <a:t> </a:t>
            </a:r>
            <a:endParaRPr lang="en-US" dirty="0">
              <a:effectLst/>
              <a:latin typeface="Calibri"/>
              <a:ea typeface="Calibri" panose="020F0502020204030204" pitchFamily="34" charset="0"/>
              <a:cs typeface="Times New Roman" panose="02020603050405020304" pitchFamily="18" charset="0"/>
            </a:endParaRPr>
          </a:p>
          <a:p>
            <a:pPr lvl="3">
              <a:lnSpc>
                <a:spcPct val="107000"/>
              </a:lnSpc>
              <a:spcBef>
                <a:spcPts val="0"/>
              </a:spcBef>
              <a:spcAft>
                <a:spcPts val="800"/>
              </a:spcAft>
              <a:buFont typeface="+mj-lt"/>
              <a:buAutoNum type="alphaLcPeriod"/>
            </a:pPr>
            <a:r>
              <a:rPr lang="en-US" dirty="0">
                <a:effectLst/>
                <a:latin typeface="Calibri"/>
                <a:ea typeface="Calibri" panose="020F0502020204030204" pitchFamily="34" charset="0"/>
                <a:cs typeface="Times New Roman"/>
              </a:rPr>
              <a:t>No sports specific training and no head contact. No inversion activities</a:t>
            </a:r>
          </a:p>
          <a:p>
            <a:pPr lvl="1"/>
            <a:endParaRPr lang="en-US" dirty="0"/>
          </a:p>
        </p:txBody>
      </p:sp>
      <p:pic>
        <p:nvPicPr>
          <p:cNvPr id="4" name="Picture 4" descr="A picture containing indoor, vending machine&#10;&#10;Description automatically generated">
            <a:extLst>
              <a:ext uri="{FF2B5EF4-FFF2-40B4-BE49-F238E27FC236}">
                <a16:creationId xmlns:a16="http://schemas.microsoft.com/office/drawing/2014/main" id="{E4A0B80B-FD2C-43FF-8551-8D4DACCB8DED}"/>
              </a:ext>
            </a:extLst>
          </p:cNvPr>
          <p:cNvPicPr>
            <a:picLocks noChangeAspect="1"/>
          </p:cNvPicPr>
          <p:nvPr/>
        </p:nvPicPr>
        <p:blipFill>
          <a:blip r:embed="rId3"/>
          <a:stretch>
            <a:fillRect/>
          </a:stretch>
        </p:blipFill>
        <p:spPr>
          <a:xfrm>
            <a:off x="10249988" y="-500"/>
            <a:ext cx="1945919" cy="1941085"/>
          </a:xfrm>
          <a:prstGeom prst="rect">
            <a:avLst/>
          </a:prstGeom>
        </p:spPr>
      </p:pic>
    </p:spTree>
    <p:extLst>
      <p:ext uri="{BB962C8B-B14F-4D97-AF65-F5344CB8AC3E}">
        <p14:creationId xmlns:p14="http://schemas.microsoft.com/office/powerpoint/2010/main" val="3396034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EBD9-B14B-4889-B067-AD561A42937D}"/>
              </a:ext>
            </a:extLst>
          </p:cNvPr>
          <p:cNvSpPr>
            <a:spLocks noGrp="1"/>
          </p:cNvSpPr>
          <p:nvPr>
            <p:ph type="title"/>
          </p:nvPr>
        </p:nvSpPr>
        <p:spPr>
          <a:xfrm>
            <a:off x="414130" y="278986"/>
            <a:ext cx="10515600" cy="1325563"/>
          </a:xfrm>
        </p:spPr>
        <p:txBody>
          <a:bodyPr/>
          <a:lstStyle/>
          <a:p>
            <a:r>
              <a:rPr lang="en-US">
                <a:solidFill>
                  <a:srgbClr val="FF0000"/>
                </a:solidFill>
              </a:rPr>
              <a:t>UFCPI: Return to Sport Protocol</a:t>
            </a:r>
          </a:p>
        </p:txBody>
      </p:sp>
      <p:sp>
        <p:nvSpPr>
          <p:cNvPr id="3" name="Content Placeholder 2">
            <a:extLst>
              <a:ext uri="{FF2B5EF4-FFF2-40B4-BE49-F238E27FC236}">
                <a16:creationId xmlns:a16="http://schemas.microsoft.com/office/drawing/2014/main" id="{8269CBBC-4B3C-4D2E-BA3A-5F8E93D70C21}"/>
              </a:ext>
            </a:extLst>
          </p:cNvPr>
          <p:cNvSpPr>
            <a:spLocks noGrp="1"/>
          </p:cNvSpPr>
          <p:nvPr>
            <p:ph idx="1"/>
          </p:nvPr>
        </p:nvSpPr>
        <p:spPr>
          <a:xfrm>
            <a:off x="152318" y="1280160"/>
            <a:ext cx="11970454" cy="5625683"/>
          </a:xfrm>
        </p:spPr>
        <p:txBody>
          <a:bodyPr vert="horz" lIns="91440" tIns="45720" rIns="91440" bIns="45720" numCol="1" rtlCol="0" anchor="t">
            <a:normAutofit/>
          </a:bodyPr>
          <a:lstStyle/>
          <a:p>
            <a:r>
              <a:rPr lang="en-US" b="1" u="sng" dirty="0"/>
              <a:t>Stage 4 </a:t>
            </a:r>
            <a:r>
              <a:rPr lang="en-US" dirty="0"/>
              <a:t>-Advanced ESD/Resistance Training + Sport Specific Intro</a:t>
            </a:r>
          </a:p>
          <a:p>
            <a:pPr lvl="2">
              <a:lnSpc>
                <a:spcPct val="107000"/>
              </a:lnSpc>
              <a:spcBef>
                <a:spcPts val="0"/>
              </a:spcBef>
              <a:buFont typeface="+mj-lt"/>
              <a:buAutoNum type="alphaLcPeriod"/>
            </a:pPr>
            <a:endParaRPr lang="en-US" dirty="0">
              <a:effectLst/>
              <a:latin typeface="Calibri"/>
              <a:ea typeface="Calibri" panose="020F0502020204030204" pitchFamily="34" charset="0"/>
              <a:cs typeface="Calibri"/>
            </a:endParaRPr>
          </a:p>
          <a:p>
            <a:pPr lvl="2">
              <a:lnSpc>
                <a:spcPct val="107000"/>
              </a:lnSpc>
              <a:spcBef>
                <a:spcPts val="0"/>
              </a:spcBef>
              <a:buFont typeface="+mj-lt"/>
              <a:buAutoNum type="alphaLcPeriod"/>
            </a:pPr>
            <a:r>
              <a:rPr lang="en-US" dirty="0">
                <a:effectLst/>
                <a:latin typeface="Calibri"/>
                <a:ea typeface="Calibri" panose="020F0502020204030204" pitchFamily="34" charset="0"/>
                <a:cs typeface="Calibri"/>
              </a:rPr>
              <a:t>Check pre-intervention symptom score –asymptomatic, improvement noted or equal to baseline, progress to high intensity ESD/ resistance training + MMA intro.</a:t>
            </a:r>
          </a:p>
          <a:p>
            <a:pPr lvl="2">
              <a:lnSpc>
                <a:spcPct val="107000"/>
              </a:lnSpc>
              <a:spcBef>
                <a:spcPts val="0"/>
              </a:spcBef>
              <a:buFont typeface="+mj-lt"/>
              <a:buAutoNum type="alphaLcPeriod"/>
            </a:pPr>
            <a:r>
              <a:rPr lang="en-US" dirty="0">
                <a:latin typeface="Calibri"/>
                <a:ea typeface="Calibri" panose="020F0502020204030204" pitchFamily="34" charset="0"/>
                <a:cs typeface="Calibri"/>
              </a:rPr>
              <a:t>I</a:t>
            </a:r>
            <a:r>
              <a:rPr lang="en-US" dirty="0">
                <a:effectLst/>
                <a:latin typeface="Calibri"/>
                <a:ea typeface="Calibri" panose="020F0502020204030204" pitchFamily="34" charset="0"/>
                <a:cs typeface="Calibri"/>
              </a:rPr>
              <a:t>DA approach</a:t>
            </a:r>
            <a:r>
              <a:rPr lang="en-US" dirty="0">
                <a:latin typeface="Calibri"/>
                <a:ea typeface="Calibri" panose="020F0502020204030204" pitchFamily="34" charset="0"/>
                <a:cs typeface="Calibri"/>
              </a:rPr>
              <a:t> </a:t>
            </a:r>
          </a:p>
          <a:p>
            <a:pPr lvl="3">
              <a:lnSpc>
                <a:spcPct val="107000"/>
              </a:lnSpc>
              <a:spcBef>
                <a:spcPts val="0"/>
              </a:spcBef>
              <a:buFont typeface="+mj-lt"/>
              <a:buAutoNum type="alphaLcPeriod"/>
            </a:pPr>
            <a:r>
              <a:rPr lang="en-US" dirty="0">
                <a:solidFill>
                  <a:srgbClr val="00B050"/>
                </a:solidFill>
                <a:latin typeface="Calibri"/>
                <a:ea typeface="Calibri" panose="020F0502020204030204" pitchFamily="34" charset="0"/>
                <a:cs typeface="Times New Roman"/>
              </a:rPr>
              <a:t>Nutrition</a:t>
            </a:r>
          </a:p>
          <a:p>
            <a:pPr lvl="4">
              <a:lnSpc>
                <a:spcPct val="107000"/>
              </a:lnSpc>
              <a:spcBef>
                <a:spcPts val="0"/>
              </a:spcBef>
              <a:buFont typeface="+mj-lt"/>
              <a:buAutoNum type="alphaLcPeriod"/>
            </a:pPr>
            <a:r>
              <a:rPr lang="en-US" dirty="0">
                <a:solidFill>
                  <a:srgbClr val="00B050"/>
                </a:solidFill>
                <a:latin typeface="Calibri"/>
                <a:ea typeface="Calibri" panose="020F0502020204030204" pitchFamily="34" charset="0"/>
                <a:cs typeface="Times New Roman"/>
              </a:rPr>
              <a:t>Maintain &amp; Monitor</a:t>
            </a:r>
          </a:p>
          <a:p>
            <a:pPr lvl="4">
              <a:lnSpc>
                <a:spcPct val="107000"/>
              </a:lnSpc>
              <a:spcBef>
                <a:spcPts val="0"/>
              </a:spcBef>
              <a:buFont typeface="+mj-lt"/>
              <a:buAutoNum type="alphaLcPeriod"/>
            </a:pPr>
            <a:r>
              <a:rPr lang="en-US" dirty="0">
                <a:solidFill>
                  <a:srgbClr val="00B050"/>
                </a:solidFill>
                <a:latin typeface="Calibri"/>
                <a:ea typeface="Calibri" panose="020F0502020204030204" pitchFamily="34" charset="0"/>
                <a:cs typeface="Times New Roman"/>
              </a:rPr>
              <a:t>Initiate phase down O3, Probiotics, reintroduce whole grains (if eliminated) </a:t>
            </a:r>
          </a:p>
          <a:p>
            <a:pPr lvl="4">
              <a:lnSpc>
                <a:spcPct val="107000"/>
              </a:lnSpc>
              <a:spcBef>
                <a:spcPts val="0"/>
              </a:spcBef>
              <a:buFont typeface="+mj-lt"/>
              <a:buAutoNum type="alphaLcPeriod"/>
            </a:pPr>
            <a:r>
              <a:rPr lang="en-US" dirty="0">
                <a:solidFill>
                  <a:srgbClr val="00B050"/>
                </a:solidFill>
                <a:latin typeface="Calibri"/>
                <a:ea typeface="Calibri" panose="020F0502020204030204" pitchFamily="34" charset="0"/>
                <a:cs typeface="Times New Roman"/>
              </a:rPr>
              <a:t>Sleep supplements moving toward PRN</a:t>
            </a:r>
          </a:p>
          <a:p>
            <a:pPr lvl="3">
              <a:lnSpc>
                <a:spcPct val="107000"/>
              </a:lnSpc>
              <a:spcBef>
                <a:spcPts val="0"/>
              </a:spcBef>
              <a:buFont typeface="+mj-lt"/>
              <a:buAutoNum type="alphaLcPeriod"/>
            </a:pPr>
            <a:r>
              <a:rPr lang="en-US" dirty="0">
                <a:effectLst/>
                <a:latin typeface="Calibri"/>
                <a:ea typeface="Calibri" panose="020F0502020204030204" pitchFamily="34" charset="0"/>
                <a:cs typeface="Times New Roman"/>
              </a:rPr>
              <a:t>Sports Psych</a:t>
            </a:r>
          </a:p>
          <a:p>
            <a:pPr lvl="3">
              <a:lnSpc>
                <a:spcPct val="107000"/>
              </a:lnSpc>
              <a:spcBef>
                <a:spcPts val="0"/>
              </a:spcBef>
              <a:buFont typeface="+mj-lt"/>
              <a:buAutoNum type="alphaLcPeriod"/>
            </a:pPr>
            <a:r>
              <a:rPr lang="en-US" dirty="0">
                <a:latin typeface="Calibri"/>
                <a:ea typeface="Calibri" panose="020F0502020204030204" pitchFamily="34" charset="0"/>
                <a:cs typeface="Times New Roman"/>
              </a:rPr>
              <a:t>Coaches</a:t>
            </a:r>
          </a:p>
          <a:p>
            <a:pPr lvl="3">
              <a:lnSpc>
                <a:spcPct val="107000"/>
              </a:lnSpc>
              <a:spcBef>
                <a:spcPts val="0"/>
              </a:spcBef>
              <a:buFont typeface="+mj-lt"/>
              <a:buAutoNum type="alphaLcPeriod"/>
            </a:pPr>
            <a:r>
              <a:rPr lang="en-US" dirty="0">
                <a:effectLst/>
                <a:latin typeface="Calibri"/>
                <a:ea typeface="Calibri" panose="020F0502020204030204" pitchFamily="34" charset="0"/>
                <a:cs typeface="Times New Roman"/>
              </a:rPr>
              <a:t>Support Staff</a:t>
            </a:r>
          </a:p>
          <a:p>
            <a:pPr lvl="3">
              <a:lnSpc>
                <a:spcPct val="107000"/>
              </a:lnSpc>
              <a:spcBef>
                <a:spcPts val="0"/>
              </a:spcBef>
              <a:buFont typeface="+mj-lt"/>
              <a:buAutoNum type="alphaLcPeriod"/>
            </a:pPr>
            <a:r>
              <a:rPr lang="en-US" dirty="0">
                <a:latin typeface="Calibri"/>
                <a:ea typeface="Calibri" panose="020F0502020204030204" pitchFamily="34" charset="0"/>
                <a:cs typeface="Times New Roman"/>
              </a:rPr>
              <a:t>S &amp; C</a:t>
            </a:r>
          </a:p>
          <a:p>
            <a:pPr lvl="3">
              <a:lnSpc>
                <a:spcPct val="107000"/>
              </a:lnSpc>
              <a:spcBef>
                <a:spcPts val="0"/>
              </a:spcBef>
              <a:buFont typeface="+mj-lt"/>
              <a:buAutoNum type="alphaLcPeriod"/>
            </a:pPr>
            <a:r>
              <a:rPr lang="en-US" dirty="0">
                <a:effectLst/>
                <a:latin typeface="Calibri"/>
                <a:ea typeface="Calibri" panose="020F0502020204030204" pitchFamily="34" charset="0"/>
                <a:cs typeface="Times New Roman"/>
              </a:rPr>
              <a:t>Sports Science</a:t>
            </a:r>
          </a:p>
          <a:p>
            <a:pPr lvl="4">
              <a:lnSpc>
                <a:spcPct val="107000"/>
              </a:lnSpc>
              <a:spcBef>
                <a:spcPts val="0"/>
              </a:spcBef>
              <a:buFont typeface="+mj-lt"/>
              <a:buAutoNum type="alphaLcPeriod"/>
            </a:pPr>
            <a:r>
              <a:rPr lang="en-US" dirty="0">
                <a:latin typeface="Calibri"/>
                <a:ea typeface="Calibri" panose="020F0502020204030204" pitchFamily="34" charset="0"/>
                <a:cs typeface="Times New Roman"/>
              </a:rPr>
              <a:t>HRV</a:t>
            </a:r>
          </a:p>
          <a:p>
            <a:pPr lvl="2">
              <a:lnSpc>
                <a:spcPts val="1200"/>
              </a:lnSpc>
              <a:spcBef>
                <a:spcPts val="0"/>
              </a:spcBef>
              <a:buFont typeface="+mj-lt"/>
              <a:buAutoNum type="alphaLcPeriod"/>
            </a:pPr>
            <a:r>
              <a:rPr lang="en-US" dirty="0">
                <a:effectLst/>
                <a:latin typeface="Calibri"/>
                <a:ea typeface="Calibri" panose="020F0502020204030204" pitchFamily="34" charset="0"/>
                <a:cs typeface="Calibri"/>
              </a:rPr>
              <a:t>Rehab based on type of concussion- </a:t>
            </a:r>
            <a:r>
              <a:rPr lang="en-US" b="1" dirty="0">
                <a:solidFill>
                  <a:srgbClr val="C00000"/>
                </a:solidFill>
                <a:effectLst/>
                <a:latin typeface="Calibri"/>
                <a:ea typeface="Calibri" panose="020F0502020204030204" pitchFamily="34" charset="0"/>
                <a:cs typeface="Calibri"/>
              </a:rPr>
              <a:t>3-5x/</a:t>
            </a:r>
            <a:r>
              <a:rPr lang="en-US" b="1">
                <a:solidFill>
                  <a:srgbClr val="C00000"/>
                </a:solidFill>
                <a:latin typeface="Calibri"/>
                <a:ea typeface="Calibri" panose="020F0502020204030204" pitchFamily="34" charset="0"/>
                <a:cs typeface="Calibri"/>
              </a:rPr>
              <a:t>week</a:t>
            </a:r>
            <a:r>
              <a:rPr lang="en-US" b="1" dirty="0">
                <a:solidFill>
                  <a:srgbClr val="C00000"/>
                </a:solidFill>
                <a:effectLst/>
                <a:latin typeface="Calibri"/>
                <a:ea typeface="Calibri" panose="020F0502020204030204" pitchFamily="34" charset="0"/>
                <a:cs typeface="Calibri"/>
              </a:rPr>
              <a:t> </a:t>
            </a:r>
            <a:r>
              <a:rPr lang="en-US" dirty="0">
                <a:effectLst/>
                <a:latin typeface="Calibri"/>
                <a:ea typeface="Calibri" panose="020F0502020204030204" pitchFamily="34" charset="0"/>
                <a:cs typeface="Calibri"/>
              </a:rPr>
              <a:t>(based on symptoms)</a:t>
            </a:r>
          </a:p>
          <a:p>
            <a:pPr marL="0" marR="0">
              <a:spcBef>
                <a:spcPts val="0"/>
              </a:spcBef>
              <a:spcAft>
                <a:spcPts val="0"/>
              </a:spcAft>
            </a:pPr>
            <a:endParaRPr lang="en-US" dirty="0"/>
          </a:p>
        </p:txBody>
      </p:sp>
      <p:pic>
        <p:nvPicPr>
          <p:cNvPr id="11266" name="Picture 2" descr="CoachUp Nation | MMA Training: Know the Rules">
            <a:extLst>
              <a:ext uri="{FF2B5EF4-FFF2-40B4-BE49-F238E27FC236}">
                <a16:creationId xmlns:a16="http://schemas.microsoft.com/office/drawing/2014/main" id="{96C77270-D1B5-4968-8D0B-444F19F1B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463" y="75098"/>
            <a:ext cx="2152335" cy="161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524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EBD9-B14B-4889-B067-AD561A42937D}"/>
              </a:ext>
            </a:extLst>
          </p:cNvPr>
          <p:cNvSpPr>
            <a:spLocks noGrp="1"/>
          </p:cNvSpPr>
          <p:nvPr>
            <p:ph type="title"/>
          </p:nvPr>
        </p:nvSpPr>
        <p:spPr>
          <a:xfrm>
            <a:off x="414130" y="278986"/>
            <a:ext cx="10515600" cy="1325563"/>
          </a:xfrm>
        </p:spPr>
        <p:txBody>
          <a:bodyPr/>
          <a:lstStyle/>
          <a:p>
            <a:r>
              <a:rPr lang="en-US" dirty="0">
                <a:solidFill>
                  <a:srgbClr val="FF0000"/>
                </a:solidFill>
              </a:rPr>
              <a:t>UFCPI: Return to Sport Protocol (S4 cont.)</a:t>
            </a:r>
          </a:p>
        </p:txBody>
      </p:sp>
      <p:sp>
        <p:nvSpPr>
          <p:cNvPr id="3" name="Content Placeholder 2">
            <a:extLst>
              <a:ext uri="{FF2B5EF4-FFF2-40B4-BE49-F238E27FC236}">
                <a16:creationId xmlns:a16="http://schemas.microsoft.com/office/drawing/2014/main" id="{8269CBBC-4B3C-4D2E-BA3A-5F8E93D70C21}"/>
              </a:ext>
            </a:extLst>
          </p:cNvPr>
          <p:cNvSpPr>
            <a:spLocks noGrp="1"/>
          </p:cNvSpPr>
          <p:nvPr>
            <p:ph idx="1"/>
          </p:nvPr>
        </p:nvSpPr>
        <p:spPr>
          <a:xfrm>
            <a:off x="152318" y="1496172"/>
            <a:ext cx="11970454" cy="5409671"/>
          </a:xfrm>
        </p:spPr>
        <p:txBody>
          <a:bodyPr vert="horz" lIns="91440" tIns="45720" rIns="91440" bIns="45720" numCol="1" rtlCol="0" anchor="t">
            <a:normAutofit lnSpcReduction="10000"/>
          </a:bodyPr>
          <a:lstStyle/>
          <a:p>
            <a:r>
              <a:rPr lang="en-US" b="1" u="sng" dirty="0"/>
              <a:t>Stage 4</a:t>
            </a:r>
            <a:r>
              <a:rPr lang="en-US" dirty="0"/>
              <a:t>-Advanced ESD/Resistance Training + Sport Specific Intro</a:t>
            </a:r>
          </a:p>
          <a:p>
            <a:pPr marL="1257300" lvl="2" indent="-342900">
              <a:lnSpc>
                <a:spcPct val="107000"/>
              </a:lnSpc>
              <a:spcBef>
                <a:spcPts val="0"/>
              </a:spcBef>
              <a:buAutoNum type="alphaLcPeriod"/>
            </a:pPr>
            <a:r>
              <a:rPr lang="en-US" sz="1800" dirty="0">
                <a:solidFill>
                  <a:srgbClr val="00B0F0"/>
                </a:solidFill>
                <a:effectLst/>
                <a:latin typeface="Calibri"/>
                <a:ea typeface="Calibri" panose="020F0502020204030204" pitchFamily="34" charset="0"/>
                <a:cs typeface="Calibri"/>
              </a:rPr>
              <a:t>ESD </a:t>
            </a:r>
            <a:r>
              <a:rPr lang="en-US" sz="1800" dirty="0">
                <a:solidFill>
                  <a:srgbClr val="00B0F0"/>
                </a:solidFill>
                <a:latin typeface="Calibri"/>
                <a:ea typeface="Calibri" panose="020F0502020204030204" pitchFamily="34" charset="0"/>
                <a:cs typeface="Calibri"/>
              </a:rPr>
              <a:t>Progression</a:t>
            </a:r>
            <a:endParaRPr lang="en-US" sz="1800" dirty="0">
              <a:ea typeface="+mn-lt"/>
              <a:cs typeface="+mn-lt"/>
            </a:endParaRPr>
          </a:p>
          <a:p>
            <a:pPr marL="1714500" lvl="3" indent="-342900">
              <a:lnSpc>
                <a:spcPct val="107000"/>
              </a:lnSpc>
              <a:spcBef>
                <a:spcPts val="0"/>
              </a:spcBef>
              <a:buAutoNum type="alphaLcPeriod"/>
            </a:pPr>
            <a:r>
              <a:rPr lang="en-US" sz="1600" dirty="0">
                <a:solidFill>
                  <a:srgbClr val="00B0F0"/>
                </a:solidFill>
                <a:latin typeface="Times New Roman"/>
                <a:ea typeface="Calibri" panose="020F0502020204030204" pitchFamily="34" charset="0"/>
                <a:cs typeface="Times New Roman"/>
              </a:rPr>
              <a:t>Reduction in symptoms progress </a:t>
            </a:r>
            <a:r>
              <a:rPr lang="en-US" sz="1600" dirty="0">
                <a:solidFill>
                  <a:srgbClr val="00B0F0"/>
                </a:solidFill>
                <a:latin typeface="Wingdings"/>
                <a:ea typeface="Calibri" panose="020F0502020204030204" pitchFamily="34" charset="0"/>
                <a:cs typeface="Times New Roman"/>
                <a:sym typeface="Wingdings"/>
              </a:rPr>
              <a:t>à</a:t>
            </a:r>
            <a:r>
              <a:rPr lang="en-US" sz="1600" dirty="0">
                <a:solidFill>
                  <a:srgbClr val="00B0F0"/>
                </a:solidFill>
                <a:latin typeface="Times New Roman"/>
                <a:ea typeface="Calibri" panose="020F0502020204030204" pitchFamily="34" charset="0"/>
                <a:cs typeface="Times New Roman"/>
              </a:rPr>
              <a:t> </a:t>
            </a:r>
            <a:r>
              <a:rPr lang="en-US" sz="1600">
                <a:solidFill>
                  <a:srgbClr val="00B0F0"/>
                </a:solidFill>
                <a:latin typeface="Times New Roman"/>
                <a:ea typeface="Calibri" panose="020F0502020204030204" pitchFamily="34" charset="0"/>
                <a:cs typeface="Times New Roman"/>
              </a:rPr>
              <a:t>high  </a:t>
            </a:r>
            <a:r>
              <a:rPr lang="en-US" sz="1600" dirty="0">
                <a:solidFill>
                  <a:srgbClr val="00B0F0"/>
                </a:solidFill>
                <a:effectLst/>
                <a:latin typeface="Times New Roman"/>
                <a:ea typeface="Calibri" panose="020F0502020204030204" pitchFamily="34" charset="0"/>
                <a:cs typeface="Times New Roman"/>
              </a:rPr>
              <a:t>intensity</a:t>
            </a:r>
            <a:r>
              <a:rPr lang="en-US" sz="1600" dirty="0">
                <a:solidFill>
                  <a:srgbClr val="00B0F0"/>
                </a:solidFill>
                <a:latin typeface="Times New Roman"/>
                <a:ea typeface="Calibri" panose="020F0502020204030204" pitchFamily="34" charset="0"/>
                <a:cs typeface="Times New Roman"/>
              </a:rPr>
              <a:t> S &amp; C </a:t>
            </a:r>
            <a:r>
              <a:rPr lang="en-US" sz="1600" dirty="0">
                <a:solidFill>
                  <a:srgbClr val="00B0F0"/>
                </a:solidFill>
                <a:effectLst/>
                <a:latin typeface="Times New Roman"/>
                <a:ea typeface="Calibri" panose="020F0502020204030204" pitchFamily="34" charset="0"/>
                <a:cs typeface="Times New Roman"/>
              </a:rPr>
              <a:t>(</a:t>
            </a:r>
            <a:r>
              <a:rPr lang="en-US" sz="1600">
                <a:solidFill>
                  <a:srgbClr val="00B0F0"/>
                </a:solidFill>
                <a:latin typeface="Times New Roman"/>
                <a:ea typeface="Calibri" panose="020F0502020204030204" pitchFamily="34" charset="0"/>
                <a:cs typeface="Times New Roman"/>
              </a:rPr>
              <a:t>progress intensity of strength training, intro </a:t>
            </a:r>
            <a:r>
              <a:rPr lang="en-US" sz="1600" err="1">
                <a:solidFill>
                  <a:srgbClr val="00B0F0"/>
                </a:solidFill>
                <a:latin typeface="Times New Roman"/>
                <a:ea typeface="Calibri" panose="020F0502020204030204" pitchFamily="34" charset="0"/>
                <a:cs typeface="Times New Roman"/>
              </a:rPr>
              <a:t>plyos</a:t>
            </a:r>
            <a:r>
              <a:rPr lang="en-US" sz="1600" dirty="0">
                <a:solidFill>
                  <a:srgbClr val="00B0F0"/>
                </a:solidFill>
                <a:latin typeface="Times New Roman"/>
                <a:ea typeface="Calibri" panose="020F0502020204030204" pitchFamily="34" charset="0"/>
                <a:cs typeface="Times New Roman"/>
              </a:rPr>
              <a:t>)</a:t>
            </a:r>
            <a:endParaRPr lang="en-US" sz="1600">
              <a:solidFill>
                <a:srgbClr val="00B0F0"/>
              </a:solidFill>
              <a:latin typeface="Times New Roman"/>
              <a:ea typeface="+mn-lt"/>
              <a:cs typeface="Times New Roman"/>
            </a:endParaRPr>
          </a:p>
          <a:p>
            <a:pPr lvl="3">
              <a:lnSpc>
                <a:spcPct val="107000"/>
              </a:lnSpc>
              <a:spcBef>
                <a:spcPts val="0"/>
              </a:spcBef>
              <a:buAutoNum type="alphaLcPeriod"/>
            </a:pPr>
            <a:r>
              <a:rPr lang="en-US" sz="1600" dirty="0">
                <a:solidFill>
                  <a:srgbClr val="00B0F0"/>
                </a:solidFill>
                <a:effectLst/>
                <a:latin typeface="Times New Roman"/>
                <a:ea typeface="Times New Roman" panose="02020603050405020304" pitchFamily="18" charset="0"/>
                <a:cs typeface="Times New Roman"/>
              </a:rPr>
              <a:t>ESD </a:t>
            </a:r>
            <a:r>
              <a:rPr lang="en-US" sz="1600" dirty="0">
                <a:solidFill>
                  <a:srgbClr val="00B0F0"/>
                </a:solidFill>
                <a:latin typeface="Times New Roman"/>
                <a:ea typeface="Times New Roman" panose="02020603050405020304" pitchFamily="18" charset="0"/>
                <a:cs typeface="Times New Roman"/>
              </a:rPr>
              <a:t>progression flow chart (under medical team supervision &amp; HR monitor observation)</a:t>
            </a:r>
            <a:endParaRPr lang="en-US" sz="1600" dirty="0">
              <a:ea typeface="+mn-lt"/>
              <a:cs typeface="+mn-lt"/>
            </a:endParaRPr>
          </a:p>
          <a:p>
            <a:pPr lvl="4">
              <a:lnSpc>
                <a:spcPct val="107000"/>
              </a:lnSpc>
              <a:spcBef>
                <a:spcPts val="0"/>
              </a:spcBef>
              <a:buFont typeface="Symbol,Sans-Serif" panose="020F0302020204030204"/>
              <a:buChar char=""/>
            </a:pPr>
            <a:r>
              <a:rPr lang="en-US" sz="1600" dirty="0">
                <a:solidFill>
                  <a:srgbClr val="00B0F0"/>
                </a:solidFill>
                <a:latin typeface="Times New Roman"/>
                <a:ea typeface="Times New Roman" panose="02020603050405020304" pitchFamily="18" charset="0"/>
                <a:cs typeface="Times New Roman"/>
              </a:rPr>
              <a:t>Stage 4.1:  Introduce high intensity interval training (30-45 sec on, 1:3 W:R), 80-90% HRmax, RPE of 5 </a:t>
            </a:r>
            <a:r>
              <a:rPr lang="en-US" sz="1600" dirty="0">
                <a:solidFill>
                  <a:srgbClr val="00B0F0"/>
                </a:solidFill>
                <a:effectLst/>
                <a:latin typeface="Times New Roman"/>
                <a:ea typeface="Times New Roman" panose="02020603050405020304" pitchFamily="18" charset="0"/>
                <a:cs typeface="Times New Roman"/>
              </a:rPr>
              <a:t>(</a:t>
            </a:r>
            <a:r>
              <a:rPr lang="en-US" sz="1600" dirty="0">
                <a:solidFill>
                  <a:srgbClr val="00B0F0"/>
                </a:solidFill>
                <a:latin typeface="Times New Roman"/>
                <a:ea typeface="Times New Roman" panose="02020603050405020304" pitchFamily="18" charset="0"/>
                <a:cs typeface="Times New Roman"/>
              </a:rPr>
              <a:t>air bike, versa climber, treadmill), 30 min total</a:t>
            </a:r>
            <a:endParaRPr lang="en-US" sz="1600" dirty="0">
              <a:solidFill>
                <a:srgbClr val="00B0F0"/>
              </a:solidFill>
              <a:effectLst/>
              <a:ea typeface="+mn-lt"/>
              <a:cs typeface="+mn-lt"/>
            </a:endParaRPr>
          </a:p>
          <a:p>
            <a:pPr marL="1714500" lvl="3" indent="-342900">
              <a:lnSpc>
                <a:spcPct val="107000"/>
              </a:lnSpc>
              <a:spcBef>
                <a:spcPts val="0"/>
              </a:spcBef>
              <a:buAutoNum type="alphaLcPeriod"/>
            </a:pPr>
            <a:r>
              <a:rPr lang="en-US" sz="1600" dirty="0">
                <a:solidFill>
                  <a:srgbClr val="00B0F0"/>
                </a:solidFill>
                <a:latin typeface="Times New Roman"/>
                <a:ea typeface="Calibri" panose="020F0502020204030204" pitchFamily="34" charset="0"/>
                <a:cs typeface="Times New Roman"/>
              </a:rPr>
              <a:t>Strength training </a:t>
            </a:r>
            <a:r>
              <a:rPr lang="en-US" sz="1600" dirty="0">
                <a:solidFill>
                  <a:srgbClr val="00B0F0"/>
                </a:solidFill>
                <a:effectLst/>
                <a:latin typeface="Times New Roman"/>
                <a:ea typeface="Calibri" panose="020F0502020204030204" pitchFamily="34" charset="0"/>
                <a:cs typeface="Times New Roman"/>
              </a:rPr>
              <a:t>(</a:t>
            </a:r>
            <a:r>
              <a:rPr lang="en-US" sz="1600" dirty="0">
                <a:solidFill>
                  <a:srgbClr val="00B0F0"/>
                </a:solidFill>
                <a:latin typeface="Times New Roman"/>
                <a:ea typeface="Calibri" panose="020F0502020204030204" pitchFamily="34" charset="0"/>
                <a:cs typeface="Times New Roman"/>
              </a:rPr>
              <a:t>with objective/subjective intensity measurement)</a:t>
            </a:r>
            <a:endParaRPr lang="en-US" sz="1600" dirty="0">
              <a:ea typeface="+mn-lt"/>
              <a:cs typeface="+mn-lt"/>
            </a:endParaRPr>
          </a:p>
          <a:p>
            <a:pPr lvl="4">
              <a:lnSpc>
                <a:spcPct val="107000"/>
              </a:lnSpc>
              <a:spcBef>
                <a:spcPts val="0"/>
              </a:spcBef>
              <a:buFont typeface="Symbol,Sans-Serif" panose="020F0302020204030204"/>
              <a:buChar char=""/>
            </a:pPr>
            <a:r>
              <a:rPr lang="en-US" sz="1600" dirty="0">
                <a:solidFill>
                  <a:srgbClr val="00B0F0"/>
                </a:solidFill>
                <a:latin typeface="Times New Roman"/>
                <a:ea typeface="Calibri" panose="020F0502020204030204" pitchFamily="34" charset="0"/>
                <a:cs typeface="Times New Roman"/>
              </a:rPr>
              <a:t>Participate in 45-75</a:t>
            </a:r>
            <a:r>
              <a:rPr lang="en-US" sz="1600" dirty="0">
                <a:solidFill>
                  <a:srgbClr val="00B0F0"/>
                </a:solidFill>
                <a:effectLst/>
                <a:latin typeface="Times New Roman"/>
                <a:ea typeface="Calibri" panose="020F0502020204030204" pitchFamily="34" charset="0"/>
                <a:cs typeface="Times New Roman"/>
              </a:rPr>
              <a:t> total</a:t>
            </a:r>
            <a:r>
              <a:rPr lang="en-US" sz="1600" dirty="0">
                <a:solidFill>
                  <a:srgbClr val="00B0F0"/>
                </a:solidFill>
                <a:latin typeface="Times New Roman"/>
                <a:ea typeface="Calibri" panose="020F0502020204030204" pitchFamily="34" charset="0"/>
                <a:cs typeface="Times New Roman"/>
              </a:rPr>
              <a:t> min strength session</a:t>
            </a:r>
            <a:endParaRPr lang="en-US" sz="1600" dirty="0">
              <a:effectLst/>
              <a:ea typeface="+mn-lt"/>
              <a:cs typeface="+mn-lt"/>
            </a:endParaRPr>
          </a:p>
          <a:p>
            <a:pPr lvl="4">
              <a:lnSpc>
                <a:spcPct val="107000"/>
              </a:lnSpc>
              <a:spcBef>
                <a:spcPts val="0"/>
              </a:spcBef>
              <a:buFont typeface="Symbol,Sans-Serif" panose="020F0302020204030204"/>
              <a:buChar char=""/>
            </a:pPr>
            <a:r>
              <a:rPr lang="en-US" sz="1600" dirty="0">
                <a:solidFill>
                  <a:srgbClr val="00B0F0"/>
                </a:solidFill>
                <a:latin typeface="Times New Roman"/>
                <a:ea typeface="Times New Roman" panose="02020603050405020304" pitchFamily="18" charset="0"/>
                <a:cs typeface="Times New Roman"/>
              </a:rPr>
              <a:t>Stage 4.2:  high intensity strength training</a:t>
            </a:r>
            <a:r>
              <a:rPr lang="en-US" sz="1600" dirty="0">
                <a:solidFill>
                  <a:srgbClr val="00B0F0"/>
                </a:solidFill>
                <a:effectLst/>
                <a:latin typeface="Times New Roman"/>
                <a:ea typeface="Times New Roman" panose="02020603050405020304" pitchFamily="18" charset="0"/>
                <a:cs typeface="Times New Roman"/>
              </a:rPr>
              <a:t>, </a:t>
            </a:r>
            <a:r>
              <a:rPr lang="en-US" sz="1600" dirty="0">
                <a:solidFill>
                  <a:srgbClr val="00B0F0"/>
                </a:solidFill>
                <a:latin typeface="Times New Roman"/>
                <a:ea typeface="Times New Roman" panose="02020603050405020304" pitchFamily="18" charset="0"/>
                <a:cs typeface="Times New Roman"/>
              </a:rPr>
              <a:t>~85-95%</a:t>
            </a:r>
            <a:r>
              <a:rPr lang="en-US" sz="1600" dirty="0">
                <a:solidFill>
                  <a:srgbClr val="00B0F0"/>
                </a:solidFill>
                <a:effectLst/>
                <a:latin typeface="Times New Roman"/>
                <a:ea typeface="Times New Roman" panose="02020603050405020304" pitchFamily="18" charset="0"/>
                <a:cs typeface="Times New Roman"/>
              </a:rPr>
              <a:t> 1 </a:t>
            </a:r>
            <a:r>
              <a:rPr lang="en-US" sz="1600" dirty="0">
                <a:solidFill>
                  <a:srgbClr val="00B0F0"/>
                </a:solidFill>
                <a:latin typeface="Times New Roman"/>
                <a:ea typeface="Times New Roman" panose="02020603050405020304" pitchFamily="18" charset="0"/>
                <a:cs typeface="Times New Roman"/>
              </a:rPr>
              <a:t>RM </a:t>
            </a:r>
            <a:r>
              <a:rPr lang="en-US" sz="1600" dirty="0">
                <a:solidFill>
                  <a:srgbClr val="00B0F0"/>
                </a:solidFill>
                <a:effectLst/>
                <a:latin typeface="Times New Roman"/>
                <a:ea typeface="Times New Roman" panose="02020603050405020304" pitchFamily="18" charset="0"/>
                <a:cs typeface="Times New Roman"/>
              </a:rPr>
              <a:t>(</a:t>
            </a:r>
            <a:r>
              <a:rPr lang="en-US" sz="1600" dirty="0">
                <a:solidFill>
                  <a:srgbClr val="00B0F0"/>
                </a:solidFill>
                <a:latin typeface="Times New Roman"/>
                <a:ea typeface="Times New Roman" panose="02020603050405020304" pitchFamily="18" charset="0"/>
                <a:cs typeface="Times New Roman"/>
              </a:rPr>
              <a:t>loaded multi-joint</a:t>
            </a:r>
            <a:r>
              <a:rPr lang="en-US" sz="1600" dirty="0">
                <a:solidFill>
                  <a:srgbClr val="00B0F0"/>
                </a:solidFill>
                <a:effectLst/>
                <a:latin typeface="Times New Roman"/>
                <a:ea typeface="Times New Roman" panose="02020603050405020304" pitchFamily="18" charset="0"/>
                <a:cs typeface="Times New Roman"/>
              </a:rPr>
              <a:t>, </a:t>
            </a:r>
            <a:r>
              <a:rPr lang="en-US" sz="1600" dirty="0">
                <a:solidFill>
                  <a:srgbClr val="00B0F0"/>
                </a:solidFill>
                <a:latin typeface="Times New Roman"/>
                <a:ea typeface="Times New Roman" panose="02020603050405020304" pitchFamily="18" charset="0"/>
                <a:cs typeface="Times New Roman"/>
              </a:rPr>
              <a:t>auxiliary &amp; </a:t>
            </a:r>
            <a:r>
              <a:rPr lang="en-US" sz="1600" dirty="0">
                <a:solidFill>
                  <a:srgbClr val="00B0F0"/>
                </a:solidFill>
                <a:effectLst/>
                <a:latin typeface="Times New Roman"/>
                <a:ea typeface="Times New Roman" panose="02020603050405020304" pitchFamily="18" charset="0"/>
                <a:cs typeface="Times New Roman"/>
              </a:rPr>
              <a:t>core</a:t>
            </a:r>
            <a:r>
              <a:rPr lang="en-US" sz="1600" dirty="0">
                <a:solidFill>
                  <a:srgbClr val="00B0F0"/>
                </a:solidFill>
                <a:latin typeface="Times New Roman"/>
                <a:ea typeface="Times New Roman" panose="02020603050405020304" pitchFamily="18" charset="0"/>
                <a:cs typeface="Times New Roman"/>
              </a:rPr>
              <a:t> exercises</a:t>
            </a:r>
            <a:r>
              <a:rPr lang="en-US" sz="1600" dirty="0">
                <a:solidFill>
                  <a:srgbClr val="00B0F0"/>
                </a:solidFill>
                <a:effectLst/>
                <a:latin typeface="Times New Roman"/>
                <a:ea typeface="Times New Roman" panose="02020603050405020304" pitchFamily="18" charset="0"/>
                <a:cs typeface="Times New Roman"/>
              </a:rPr>
              <a:t>)</a:t>
            </a:r>
          </a:p>
          <a:p>
            <a:pPr marL="1828800" lvl="4" indent="0">
              <a:lnSpc>
                <a:spcPct val="107000"/>
              </a:lnSpc>
              <a:spcBef>
                <a:spcPts val="0"/>
              </a:spcBef>
              <a:buNone/>
            </a:pPr>
            <a:endParaRPr lang="en-US" sz="2800" dirty="0">
              <a:solidFill>
                <a:srgbClr val="00B0F0"/>
              </a:solidFill>
            </a:endParaRPr>
          </a:p>
          <a:p>
            <a:pPr marL="342900" indent="-342900">
              <a:lnSpc>
                <a:spcPct val="107000"/>
              </a:lnSpc>
              <a:spcBef>
                <a:spcPts val="0"/>
              </a:spcBef>
              <a:buFont typeface="Symbol" panose="05050102010706020507" pitchFamily="18" charset="2"/>
              <a:buChar char=""/>
            </a:pPr>
            <a:r>
              <a:rPr lang="en-US" sz="1600" dirty="0">
                <a:effectLst/>
                <a:highlight>
                  <a:srgbClr val="FF0000"/>
                </a:highlight>
                <a:latin typeface="Calibri"/>
                <a:ea typeface="Calibri" panose="020F0502020204030204" pitchFamily="34" charset="0"/>
                <a:cs typeface="Times New Roman"/>
              </a:rPr>
              <a:t>Phase 1 MMA</a:t>
            </a:r>
            <a:r>
              <a:rPr lang="en-US" sz="1600" dirty="0">
                <a:effectLst/>
                <a:latin typeface="Calibri"/>
                <a:ea typeface="Calibri" panose="020F0502020204030204" pitchFamily="34" charset="0"/>
                <a:cs typeface="Times New Roman"/>
              </a:rPr>
              <a:t>: Light sports specific drills with no risk of head contact of any kind</a:t>
            </a:r>
            <a:r>
              <a:rPr lang="en-US" sz="1600" dirty="0">
                <a:latin typeface="Calibri"/>
                <a:ea typeface="Calibri" panose="020F0502020204030204" pitchFamily="34" charset="0"/>
                <a:cs typeface="Times New Roman"/>
              </a:rPr>
              <a:t>  </a:t>
            </a:r>
            <a:endParaRPr lang="en-US" sz="1600" dirty="0">
              <a:effectLst/>
              <a:latin typeface="Calibri"/>
              <a:ea typeface="Calibri" panose="020F0502020204030204" pitchFamily="34" charset="0"/>
              <a:cs typeface="Times New Roman" panose="02020603050405020304" pitchFamily="18" charset="0"/>
            </a:endParaRPr>
          </a:p>
          <a:p>
            <a:pPr lvl="2">
              <a:lnSpc>
                <a:spcPct val="107000"/>
              </a:lnSpc>
              <a:spcBef>
                <a:spcPts val="0"/>
              </a:spcBef>
              <a:buFont typeface="+mj-lt"/>
              <a:buAutoNum type="alphaLcPeriod"/>
            </a:pPr>
            <a:r>
              <a:rPr lang="en-US" sz="1800" dirty="0">
                <a:effectLst/>
                <a:latin typeface="Calibri"/>
                <a:ea typeface="Calibri" panose="020F0502020204030204" pitchFamily="34" charset="0"/>
                <a:cs typeface="Times New Roman"/>
              </a:rPr>
              <a:t>60% Perceived Intensity Level-30-45 mins total (RPE-below 6) of any or combo of activities below:</a:t>
            </a:r>
          </a:p>
          <a:p>
            <a:pPr lvl="3">
              <a:lnSpc>
                <a:spcPct val="107000"/>
              </a:lnSpc>
              <a:spcBef>
                <a:spcPts val="0"/>
              </a:spcBef>
              <a:buFont typeface="Symbol" panose="05050102010706020507" pitchFamily="18" charset="2"/>
              <a:buChar char=""/>
            </a:pPr>
            <a:r>
              <a:rPr lang="en-US" sz="1600" dirty="0">
                <a:effectLst/>
                <a:latin typeface="Calibri"/>
                <a:ea typeface="Calibri" panose="020F0502020204030204" pitchFamily="34" charset="0"/>
                <a:cs typeface="Times New Roman"/>
              </a:rPr>
              <a:t>Shadow-boxing</a:t>
            </a:r>
            <a:r>
              <a:rPr lang="en-US" sz="1600" dirty="0">
                <a:latin typeface="Calibri"/>
                <a:ea typeface="Calibri" panose="020F0502020204030204" pitchFamily="34" charset="0"/>
                <a:cs typeface="Times New Roman"/>
              </a:rPr>
              <a:t> </a:t>
            </a:r>
            <a:endParaRPr lang="en-US" sz="1600" dirty="0">
              <a:effectLst/>
              <a:latin typeface="Calibri"/>
              <a:ea typeface="Calibri" panose="020F0502020204030204" pitchFamily="34" charset="0"/>
              <a:cs typeface="Times New Roman" panose="02020603050405020304" pitchFamily="18" charset="0"/>
            </a:endParaRPr>
          </a:p>
          <a:p>
            <a:pPr lvl="3">
              <a:lnSpc>
                <a:spcPct val="107000"/>
              </a:lnSpc>
              <a:spcBef>
                <a:spcPts val="0"/>
              </a:spcBef>
              <a:buFont typeface="Symbol" panose="05050102010706020507" pitchFamily="18" charset="2"/>
              <a:buChar char=""/>
            </a:pPr>
            <a:r>
              <a:rPr lang="en-US" sz="1600" dirty="0">
                <a:effectLst/>
                <a:latin typeface="Calibri"/>
                <a:ea typeface="Calibri" panose="020F0502020204030204" pitchFamily="34" charset="0"/>
                <a:cs typeface="Times New Roman"/>
              </a:rPr>
              <a:t>footwork drills, skipping</a:t>
            </a:r>
          </a:p>
          <a:p>
            <a:pPr lvl="3">
              <a:lnSpc>
                <a:spcPct val="107000"/>
              </a:lnSpc>
              <a:spcBef>
                <a:spcPts val="0"/>
              </a:spcBef>
              <a:buFont typeface="Symbol" panose="05050102010706020507" pitchFamily="18" charset="2"/>
              <a:buChar char=""/>
            </a:pPr>
            <a:r>
              <a:rPr lang="en-US" sz="1600" dirty="0">
                <a:effectLst/>
                <a:latin typeface="Calibri"/>
                <a:ea typeface="Calibri" panose="020F0502020204030204" pitchFamily="34" charset="0"/>
                <a:cs typeface="Times New Roman"/>
              </a:rPr>
              <a:t>jujitsu warmup movements with no partner (no front or backwards rolls, </a:t>
            </a:r>
            <a:r>
              <a:rPr lang="en-US" sz="1600">
                <a:effectLst/>
                <a:latin typeface="Calibri"/>
                <a:ea typeface="Calibri" panose="020F0502020204030204" pitchFamily="34" charset="0"/>
                <a:cs typeface="Times New Roman"/>
              </a:rPr>
              <a:t>Gramby’s</a:t>
            </a:r>
            <a:r>
              <a:rPr lang="en-US" sz="1600" dirty="0">
                <a:effectLst/>
                <a:latin typeface="Calibri"/>
                <a:ea typeface="Calibri" panose="020F0502020204030204" pitchFamily="34" charset="0"/>
                <a:cs typeface="Times New Roman"/>
              </a:rPr>
              <a:t> </a:t>
            </a:r>
            <a:r>
              <a:rPr lang="en-US" sz="1600" dirty="0" err="1">
                <a:effectLst/>
                <a:latin typeface="Calibri"/>
                <a:ea typeface="Calibri" panose="020F0502020204030204" pitchFamily="34" charset="0"/>
                <a:cs typeface="Times New Roman"/>
              </a:rPr>
              <a:t>etc</a:t>
            </a:r>
            <a:r>
              <a:rPr lang="en-US" sz="1600" dirty="0">
                <a:effectLst/>
                <a:latin typeface="Calibri"/>
                <a:ea typeface="Calibri" panose="020F0502020204030204" pitchFamily="34" charset="0"/>
                <a:cs typeface="Times New Roman"/>
              </a:rPr>
              <a:t>)</a:t>
            </a:r>
            <a:r>
              <a:rPr lang="en-US" sz="1100" dirty="0">
                <a:effectLst/>
                <a:latin typeface="Calibri"/>
                <a:ea typeface="DengXian"/>
                <a:cs typeface="Times New Roman"/>
              </a:rPr>
              <a:t> </a:t>
            </a:r>
            <a:endParaRPr lang="en-US" sz="1600" dirty="0">
              <a:effectLst/>
              <a:latin typeface="Calibri"/>
              <a:ea typeface="DengXian"/>
              <a:cs typeface="Times New Roman"/>
            </a:endParaRPr>
          </a:p>
          <a:p>
            <a:pPr lvl="3">
              <a:lnSpc>
                <a:spcPct val="107000"/>
              </a:lnSpc>
              <a:spcBef>
                <a:spcPts val="0"/>
              </a:spcBef>
              <a:buFont typeface="Symbol" panose="05050102010706020507" pitchFamily="18" charset="2"/>
              <a:buChar char=""/>
            </a:pPr>
            <a:r>
              <a:rPr lang="en-US" sz="1600" dirty="0">
                <a:effectLst/>
                <a:latin typeface="Calibri"/>
                <a:ea typeface="Calibri" panose="020F0502020204030204" pitchFamily="34" charset="0"/>
                <a:cs typeface="Times New Roman"/>
              </a:rPr>
              <a:t>No WRESTLING</a:t>
            </a:r>
          </a:p>
          <a:p>
            <a:pPr lvl="3">
              <a:lnSpc>
                <a:spcPct val="107000"/>
              </a:lnSpc>
              <a:spcBef>
                <a:spcPts val="0"/>
              </a:spcBef>
              <a:buFont typeface="Symbol" panose="05050102010706020507" pitchFamily="18" charset="2"/>
              <a:buChar char=""/>
            </a:pPr>
            <a:r>
              <a:rPr lang="en-US" sz="1600" dirty="0">
                <a:effectLst/>
                <a:latin typeface="Calibri"/>
                <a:ea typeface="Calibri" panose="020F0502020204030204" pitchFamily="34" charset="0"/>
                <a:cs typeface="Times New Roman"/>
              </a:rPr>
              <a:t>If fighter can tolerate above without symptoms, and is able to tolerate going from back to standing and stomach to standing he can progress to MMA phase 2</a:t>
            </a:r>
          </a:p>
          <a:p>
            <a:pPr lvl="2">
              <a:lnSpc>
                <a:spcPts val="1200"/>
              </a:lnSpc>
              <a:spcBef>
                <a:spcPts val="0"/>
              </a:spcBef>
              <a:buFont typeface="+mj-lt"/>
              <a:buAutoNum type="alphaLcPeriod"/>
            </a:pPr>
            <a:r>
              <a:rPr lang="en-GB" sz="1800" dirty="0">
                <a:effectLst/>
                <a:latin typeface="Calibri"/>
                <a:ea typeface="Calibri" panose="020F0502020204030204" pitchFamily="34" charset="0"/>
                <a:cs typeface="Calibri"/>
              </a:rPr>
              <a:t>Post-exercise symptom check/RPE</a:t>
            </a:r>
            <a:endParaRPr lang="en-US" sz="1800" dirty="0">
              <a:effectLst/>
              <a:latin typeface="Calibri"/>
              <a:ea typeface="Calibri" panose="020F0502020204030204" pitchFamily="34" charset="0"/>
              <a:cs typeface="Calibri"/>
            </a:endParaRPr>
          </a:p>
          <a:p>
            <a:pPr lvl="3">
              <a:lnSpc>
                <a:spcPts val="1200"/>
              </a:lnSpc>
              <a:spcBef>
                <a:spcPts val="0"/>
              </a:spcBef>
              <a:spcAft>
                <a:spcPts val="800"/>
              </a:spcAft>
              <a:buFont typeface="+mj-lt"/>
              <a:buAutoNum type="alphaLcPeriod"/>
            </a:pPr>
            <a:r>
              <a:rPr lang="en-GB" sz="1600" dirty="0">
                <a:effectLst/>
                <a:latin typeface="Calibri"/>
                <a:ea typeface="Calibri" panose="020F0502020204030204" pitchFamily="34" charset="0"/>
                <a:cs typeface="Calibri"/>
              </a:rPr>
              <a:t>If symptomatic with anything above, rest and review symptoms with your medical team to decide next steps</a:t>
            </a:r>
            <a:endParaRPr lang="en-US" sz="1600" dirty="0">
              <a:effectLst/>
              <a:latin typeface="Calibri"/>
              <a:ea typeface="Calibri" panose="020F0502020204030204" pitchFamily="34" charset="0"/>
              <a:cs typeface="Calibri"/>
            </a:endParaRPr>
          </a:p>
          <a:p>
            <a:pPr marL="0" marR="0">
              <a:spcBef>
                <a:spcPts val="0"/>
              </a:spcBef>
              <a:spcAft>
                <a:spcPts val="0"/>
              </a:spcAft>
            </a:pPr>
            <a:endParaRPr lang="en-US" dirty="0"/>
          </a:p>
        </p:txBody>
      </p:sp>
      <p:pic>
        <p:nvPicPr>
          <p:cNvPr id="11266" name="Picture 2" descr="CoachUp Nation | MMA Training: Know the Rules">
            <a:extLst>
              <a:ext uri="{FF2B5EF4-FFF2-40B4-BE49-F238E27FC236}">
                <a16:creationId xmlns:a16="http://schemas.microsoft.com/office/drawing/2014/main" id="{96C77270-D1B5-4968-8D0B-444F19F1B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463" y="75098"/>
            <a:ext cx="2152335" cy="161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791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EBD9-B14B-4889-B067-AD561A42937D}"/>
              </a:ext>
            </a:extLst>
          </p:cNvPr>
          <p:cNvSpPr>
            <a:spLocks noGrp="1"/>
          </p:cNvSpPr>
          <p:nvPr>
            <p:ph type="title"/>
          </p:nvPr>
        </p:nvSpPr>
        <p:spPr>
          <a:xfrm>
            <a:off x="308113" y="146464"/>
            <a:ext cx="10515600" cy="1325563"/>
          </a:xfrm>
        </p:spPr>
        <p:txBody>
          <a:bodyPr/>
          <a:lstStyle/>
          <a:p>
            <a:r>
              <a:rPr lang="en-US">
                <a:solidFill>
                  <a:srgbClr val="FF0000"/>
                </a:solidFill>
              </a:rPr>
              <a:t>UFCPI: Return to Sport Protocol</a:t>
            </a:r>
          </a:p>
        </p:txBody>
      </p:sp>
      <p:sp>
        <p:nvSpPr>
          <p:cNvPr id="3" name="Content Placeholder 2">
            <a:extLst>
              <a:ext uri="{FF2B5EF4-FFF2-40B4-BE49-F238E27FC236}">
                <a16:creationId xmlns:a16="http://schemas.microsoft.com/office/drawing/2014/main" id="{8269CBBC-4B3C-4D2E-BA3A-5F8E93D70C21}"/>
              </a:ext>
            </a:extLst>
          </p:cNvPr>
          <p:cNvSpPr>
            <a:spLocks noGrp="1"/>
          </p:cNvSpPr>
          <p:nvPr>
            <p:ph idx="1"/>
          </p:nvPr>
        </p:nvSpPr>
        <p:spPr>
          <a:xfrm>
            <a:off x="-383177" y="1254033"/>
            <a:ext cx="12461966" cy="5603967"/>
          </a:xfrm>
        </p:spPr>
        <p:txBody>
          <a:bodyPr vert="horz" lIns="91440" tIns="45720" rIns="91440" bIns="45720" rtlCol="0" anchor="t">
            <a:normAutofit lnSpcReduction="10000"/>
          </a:bodyPr>
          <a:lstStyle/>
          <a:p>
            <a:pPr marL="0" indent="0">
              <a:buNone/>
            </a:pPr>
            <a:r>
              <a:rPr lang="en-US" sz="3500" b="1"/>
              <a:t>        	</a:t>
            </a:r>
            <a:r>
              <a:rPr lang="en-US" sz="3500" b="1" u="sng" dirty="0"/>
              <a:t>Stage 5</a:t>
            </a:r>
            <a:r>
              <a:rPr lang="en-US" sz="3500" dirty="0"/>
              <a:t>-Non-Contact Technical Training</a:t>
            </a:r>
          </a:p>
          <a:p>
            <a:pPr lvl="3">
              <a:lnSpc>
                <a:spcPct val="107000"/>
              </a:lnSpc>
              <a:spcBef>
                <a:spcPts val="0"/>
              </a:spcBef>
              <a:buFont typeface="+mj-lt"/>
              <a:buAutoNum type="alphaLcPeriod"/>
            </a:pPr>
            <a:r>
              <a:rPr lang="en-US" sz="2000" dirty="0">
                <a:effectLst/>
                <a:latin typeface="Calibri"/>
                <a:ea typeface="Calibri" panose="020F0502020204030204" pitchFamily="34" charset="0"/>
                <a:cs typeface="Times New Roman"/>
              </a:rPr>
              <a:t>Symptom check: If symptom free, follow up with C3Logix, medical exam, neuro exam</a:t>
            </a:r>
            <a:r>
              <a:rPr lang="en-US" sz="2000" dirty="0">
                <a:latin typeface="Calibri"/>
                <a:ea typeface="Calibri" panose="020F0502020204030204" pitchFamily="34" charset="0"/>
                <a:cs typeface="Times New Roman"/>
              </a:rPr>
              <a:t> </a:t>
            </a:r>
            <a:endParaRPr lang="en-US" sz="2000" dirty="0">
              <a:effectLst/>
              <a:latin typeface="Calibri"/>
              <a:ea typeface="Calibri" panose="020F0502020204030204" pitchFamily="34" charset="0"/>
              <a:cs typeface="Times New Roman" panose="02020603050405020304" pitchFamily="18" charset="0"/>
            </a:endParaRPr>
          </a:p>
          <a:p>
            <a:pPr lvl="4">
              <a:lnSpc>
                <a:spcPct val="107000"/>
              </a:lnSpc>
              <a:spcBef>
                <a:spcPts val="0"/>
              </a:spcBef>
              <a:buFont typeface="+mj-lt"/>
              <a:buAutoNum type="alphaLcPeriod"/>
            </a:pPr>
            <a:r>
              <a:rPr lang="en-US" sz="2000" dirty="0">
                <a:effectLst/>
                <a:latin typeface="Calibri"/>
                <a:ea typeface="Calibri" panose="020F0502020204030204" pitchFamily="34" charset="0"/>
                <a:cs typeface="Times New Roman"/>
              </a:rPr>
              <a:t>Symptom score must be at or below baseline</a:t>
            </a:r>
          </a:p>
          <a:p>
            <a:pPr lvl="3">
              <a:lnSpc>
                <a:spcPct val="107000"/>
              </a:lnSpc>
              <a:spcBef>
                <a:spcPts val="0"/>
              </a:spcBef>
              <a:buFont typeface="+mj-lt"/>
              <a:buAutoNum type="alphaLcPeriod"/>
            </a:pPr>
            <a:r>
              <a:rPr lang="en-US" sz="2000">
                <a:solidFill>
                  <a:srgbClr val="FF0000"/>
                </a:solidFill>
                <a:effectLst/>
                <a:latin typeface="Calibri"/>
                <a:ea typeface="Calibri" panose="020F0502020204030204" pitchFamily="34" charset="0"/>
                <a:cs typeface="Times New Roman"/>
              </a:rPr>
              <a:t>Rehab continues if needed </a:t>
            </a:r>
            <a:r>
              <a:rPr lang="en-US" sz="2000" dirty="0">
                <a:effectLst/>
                <a:latin typeface="Calibri"/>
                <a:ea typeface="Calibri" panose="020F0502020204030204" pitchFamily="34" charset="0"/>
                <a:cs typeface="Times New Roman"/>
              </a:rPr>
              <a:t>(should be asymptomatic at this point, if new stages trigger symptoms, a thorough re-evaluation is required before you progress to next step)</a:t>
            </a:r>
          </a:p>
          <a:p>
            <a:pPr lvl="3">
              <a:lnSpc>
                <a:spcPct val="107000"/>
              </a:lnSpc>
              <a:spcBef>
                <a:spcPts val="0"/>
              </a:spcBef>
              <a:buFont typeface="+mj-lt"/>
              <a:buAutoNum type="alphaLcPeriod"/>
            </a:pPr>
            <a:r>
              <a:rPr lang="en-US" sz="2000" dirty="0">
                <a:latin typeface="Calibri"/>
                <a:ea typeface="Calibri" panose="020F0502020204030204" pitchFamily="34" charset="0"/>
                <a:cs typeface="Times New Roman"/>
              </a:rPr>
              <a:t>I</a:t>
            </a:r>
            <a:r>
              <a:rPr lang="en-US" sz="2000" dirty="0">
                <a:effectLst/>
                <a:latin typeface="Calibri"/>
                <a:ea typeface="Calibri" panose="020F0502020204030204" pitchFamily="34" charset="0"/>
                <a:cs typeface="Times New Roman"/>
              </a:rPr>
              <a:t>DA approach</a:t>
            </a:r>
            <a:r>
              <a:rPr lang="en-US" sz="2000" dirty="0">
                <a:latin typeface="Calibri"/>
                <a:ea typeface="Calibri" panose="020F0502020204030204" pitchFamily="34" charset="0"/>
                <a:cs typeface="Times New Roman"/>
              </a:rPr>
              <a:t> </a:t>
            </a:r>
            <a:endParaRPr lang="en-US" sz="2000" dirty="0">
              <a:effectLst/>
              <a:latin typeface="Calibri"/>
              <a:ea typeface="Calibri" panose="020F0502020204030204" pitchFamily="34" charset="0"/>
              <a:cs typeface="Times New Roman" panose="02020603050405020304" pitchFamily="18" charset="0"/>
            </a:endParaRPr>
          </a:p>
          <a:p>
            <a:pPr lvl="3">
              <a:lnSpc>
                <a:spcPct val="107000"/>
              </a:lnSpc>
              <a:spcBef>
                <a:spcPts val="0"/>
              </a:spcBef>
              <a:buFont typeface="+mj-lt"/>
              <a:buAutoNum type="alphaLcPeriod"/>
            </a:pPr>
            <a:r>
              <a:rPr lang="en-US" sz="2000" dirty="0">
                <a:effectLst/>
                <a:latin typeface="Calibri"/>
                <a:ea typeface="Calibri" panose="020F0502020204030204" pitchFamily="34" charset="0"/>
                <a:cs typeface="Times New Roman"/>
              </a:rPr>
              <a:t>Nutrition</a:t>
            </a:r>
          </a:p>
          <a:p>
            <a:pPr lvl="3">
              <a:lnSpc>
                <a:spcPct val="107000"/>
              </a:lnSpc>
              <a:spcBef>
                <a:spcPts val="0"/>
              </a:spcBef>
              <a:buFont typeface="+mj-lt"/>
              <a:buAutoNum type="alphaLcPeriod"/>
            </a:pPr>
            <a:r>
              <a:rPr lang="en-US" dirty="0">
                <a:solidFill>
                  <a:srgbClr val="00B050"/>
                </a:solidFill>
                <a:latin typeface="Calibri"/>
                <a:ea typeface="Calibri" panose="020F0502020204030204" pitchFamily="34" charset="0"/>
                <a:cs typeface="Times New Roman"/>
              </a:rPr>
              <a:t>Nutrition</a:t>
            </a:r>
          </a:p>
          <a:p>
            <a:pPr lvl="4">
              <a:lnSpc>
                <a:spcPct val="107000"/>
              </a:lnSpc>
              <a:spcBef>
                <a:spcPts val="0"/>
              </a:spcBef>
              <a:buFont typeface="+mj-lt"/>
              <a:buAutoNum type="alphaLcPeriod"/>
            </a:pPr>
            <a:r>
              <a:rPr lang="en-US" dirty="0">
                <a:solidFill>
                  <a:srgbClr val="00B050"/>
                </a:solidFill>
                <a:latin typeface="Calibri"/>
                <a:ea typeface="Calibri" panose="020F0502020204030204" pitchFamily="34" charset="0"/>
                <a:cs typeface="Times New Roman"/>
              </a:rPr>
              <a:t>Maintain &amp; Monitor</a:t>
            </a:r>
          </a:p>
          <a:p>
            <a:pPr lvl="4">
              <a:lnSpc>
                <a:spcPct val="107000"/>
              </a:lnSpc>
              <a:spcBef>
                <a:spcPts val="0"/>
              </a:spcBef>
              <a:buFont typeface="+mj-lt"/>
              <a:buAutoNum type="alphaLcPeriod"/>
            </a:pPr>
            <a:r>
              <a:rPr lang="en-US" dirty="0">
                <a:solidFill>
                  <a:srgbClr val="00B050"/>
                </a:solidFill>
                <a:latin typeface="Calibri"/>
                <a:ea typeface="Calibri" panose="020F0502020204030204" pitchFamily="34" charset="0"/>
                <a:cs typeface="Times New Roman"/>
              </a:rPr>
              <a:t>Carbs to meet training demands</a:t>
            </a:r>
          </a:p>
          <a:p>
            <a:pPr lvl="4">
              <a:lnSpc>
                <a:spcPct val="107000"/>
              </a:lnSpc>
              <a:spcBef>
                <a:spcPts val="0"/>
              </a:spcBef>
              <a:buFont typeface="+mj-lt"/>
              <a:buAutoNum type="alphaLcPeriod"/>
            </a:pPr>
            <a:r>
              <a:rPr lang="en-US" dirty="0">
                <a:solidFill>
                  <a:srgbClr val="00B050"/>
                </a:solidFill>
                <a:latin typeface="Calibri"/>
                <a:ea typeface="Calibri" panose="020F0502020204030204" pitchFamily="34" charset="0"/>
                <a:cs typeface="Times New Roman"/>
              </a:rPr>
              <a:t>Anti-Inflammatory &amp; O3 supplement move to maintenance dosing</a:t>
            </a:r>
          </a:p>
          <a:p>
            <a:pPr lvl="4">
              <a:lnSpc>
                <a:spcPct val="107000"/>
              </a:lnSpc>
              <a:spcBef>
                <a:spcPts val="0"/>
              </a:spcBef>
              <a:buFont typeface="+mj-lt"/>
              <a:buAutoNum type="alphaLcPeriod"/>
            </a:pPr>
            <a:r>
              <a:rPr lang="en-US" dirty="0">
                <a:solidFill>
                  <a:srgbClr val="00B050"/>
                </a:solidFill>
                <a:latin typeface="Calibri"/>
                <a:ea typeface="Calibri" panose="020F0502020204030204" pitchFamily="34" charset="0"/>
                <a:cs typeface="Times New Roman"/>
              </a:rPr>
              <a:t>Sleep &amp; Gut Health supplements moving toward PRN</a:t>
            </a:r>
            <a:r>
              <a:rPr lang="en-US" sz="2000">
                <a:latin typeface="Calibri"/>
                <a:ea typeface="Calibri" panose="020F0502020204030204" pitchFamily="34" charset="0"/>
                <a:cs typeface="Times New Roman"/>
              </a:rPr>
              <a:t> </a:t>
            </a:r>
            <a:endParaRPr lang="en-US" sz="2000" dirty="0">
              <a:effectLst/>
              <a:latin typeface="Calibri"/>
              <a:ea typeface="Calibri" panose="020F0502020204030204" pitchFamily="34" charset="0"/>
              <a:cs typeface="Times New Roman"/>
            </a:endParaRPr>
          </a:p>
          <a:p>
            <a:pPr lvl="3">
              <a:lnSpc>
                <a:spcPct val="107000"/>
              </a:lnSpc>
              <a:spcBef>
                <a:spcPts val="0"/>
              </a:spcBef>
              <a:buFont typeface="+mj-lt"/>
              <a:buAutoNum type="alphaLcPeriod"/>
            </a:pPr>
            <a:r>
              <a:rPr lang="en-US" sz="2000" dirty="0">
                <a:effectLst/>
                <a:latin typeface="Calibri"/>
                <a:ea typeface="Calibri" panose="020F0502020204030204" pitchFamily="34" charset="0"/>
                <a:cs typeface="Times New Roman"/>
              </a:rPr>
              <a:t>S &amp; C /sports science testing </a:t>
            </a:r>
            <a:r>
              <a:rPr lang="en-US" sz="2000" dirty="0">
                <a:effectLst/>
                <a:latin typeface="Calibri"/>
                <a:ea typeface="DengXian"/>
                <a:cs typeface="Times New Roman"/>
              </a:rPr>
              <a:t> </a:t>
            </a:r>
          </a:p>
          <a:p>
            <a:pPr lvl="4">
              <a:lnSpc>
                <a:spcPct val="107000"/>
              </a:lnSpc>
              <a:spcBef>
                <a:spcPts val="0"/>
              </a:spcBef>
              <a:buAutoNum type="alphaLcPeriod"/>
            </a:pPr>
            <a:r>
              <a:rPr lang="en-US" sz="2000" dirty="0">
                <a:solidFill>
                  <a:srgbClr val="00B0F0"/>
                </a:solidFill>
                <a:latin typeface="Calibri"/>
                <a:ea typeface="DengXian"/>
                <a:cs typeface="Calibri"/>
              </a:rPr>
              <a:t>Exercise tolerance retest consideration</a:t>
            </a:r>
            <a:endParaRPr lang="en-US" sz="2000" dirty="0">
              <a:solidFill>
                <a:srgbClr val="00B0F0"/>
              </a:solidFill>
              <a:latin typeface="Calibri"/>
              <a:ea typeface="DengXian"/>
              <a:cs typeface="Times New Roman"/>
            </a:endParaRPr>
          </a:p>
          <a:p>
            <a:pPr lvl="4">
              <a:lnSpc>
                <a:spcPct val="107000"/>
              </a:lnSpc>
              <a:spcBef>
                <a:spcPts val="0"/>
              </a:spcBef>
              <a:buAutoNum type="alphaLcPeriod"/>
            </a:pPr>
            <a:r>
              <a:rPr lang="en-US" sz="2000" dirty="0">
                <a:solidFill>
                  <a:srgbClr val="00B0F0"/>
                </a:solidFill>
                <a:latin typeface="Calibri"/>
                <a:ea typeface="DengXian"/>
                <a:cs typeface="Times New Roman"/>
              </a:rPr>
              <a:t>Strength and conditioning returns to normal </a:t>
            </a:r>
            <a:endParaRPr lang="en-US" sz="2000" dirty="0"/>
          </a:p>
          <a:p>
            <a:pPr lvl="4">
              <a:lnSpc>
                <a:spcPct val="107000"/>
              </a:lnSpc>
              <a:spcBef>
                <a:spcPts val="0"/>
              </a:spcBef>
              <a:buFont typeface="+mj-lt"/>
              <a:buAutoNum type="alphaLcPeriod"/>
            </a:pPr>
            <a:r>
              <a:rPr lang="en-US" sz="1600" dirty="0">
                <a:effectLst/>
                <a:latin typeface="Times New Roman"/>
                <a:ea typeface="Times New Roman" panose="02020603050405020304" pitchFamily="18" charset="0"/>
                <a:cs typeface="Times New Roman"/>
              </a:rPr>
              <a:t>Schedule combined strength </a:t>
            </a:r>
            <a:r>
              <a:rPr lang="en-US" sz="1600" u="sng" dirty="0">
                <a:effectLst/>
                <a:latin typeface="Times New Roman"/>
                <a:ea typeface="Times New Roman" panose="02020603050405020304" pitchFamily="18" charset="0"/>
                <a:cs typeface="Times New Roman"/>
              </a:rPr>
              <a:t>AND</a:t>
            </a:r>
            <a:r>
              <a:rPr lang="en-US" sz="1600" dirty="0">
                <a:effectLst/>
                <a:latin typeface="Times New Roman"/>
                <a:ea typeface="Times New Roman" panose="02020603050405020304" pitchFamily="18" charset="0"/>
                <a:cs typeface="Times New Roman"/>
              </a:rPr>
              <a:t> ESD sessions </a:t>
            </a:r>
            <a:r>
              <a:rPr lang="en-US" sz="1600" b="1" dirty="0">
                <a:effectLst/>
                <a:latin typeface="Times New Roman"/>
                <a:ea typeface="Times New Roman" panose="02020603050405020304" pitchFamily="18" charset="0"/>
                <a:cs typeface="Times New Roman"/>
              </a:rPr>
              <a:t>(totaling ~ 75 min @80% HR Spike-Use HR monitor as if there are no limitations (return to action prior to concussion</a:t>
            </a:r>
            <a:r>
              <a:rPr lang="en-US" sz="1600" b="1">
                <a:latin typeface="Times New Roman"/>
                <a:ea typeface="Times New Roman" panose="02020603050405020304" pitchFamily="18" charset="0"/>
                <a:cs typeface="Times New Roman"/>
              </a:rPr>
              <a:t>)</a:t>
            </a:r>
            <a:endParaRPr lang="en-US" sz="1600" dirty="0">
              <a:effectLst/>
              <a:latin typeface="Times New Roman"/>
              <a:ea typeface="Calibri" panose="020F0502020204030204" pitchFamily="34" charset="0"/>
              <a:cs typeface="Times New Roman" panose="02020603050405020304" pitchFamily="18" charset="0"/>
            </a:endParaRPr>
          </a:p>
          <a:p>
            <a:pPr marL="3429000" marR="0" lvl="7" indent="-228600">
              <a:lnSpc>
                <a:spcPts val="1200"/>
              </a:lnSpc>
              <a:spcBef>
                <a:spcPts val="0"/>
              </a:spcBef>
              <a:spcAft>
                <a:spcPts val="0"/>
              </a:spcAft>
              <a:buFont typeface="+mj-lt"/>
              <a:buAutoNum type="alphaLcPeriod"/>
            </a:pPr>
            <a:r>
              <a:rPr lang="en-US" sz="1600" dirty="0">
                <a:effectLst/>
                <a:latin typeface="Times New Roman"/>
                <a:ea typeface="Times New Roman" panose="02020603050405020304" pitchFamily="18" charset="0"/>
                <a:cs typeface="Times New Roman"/>
              </a:rPr>
              <a:t>Air bike 30 sec</a:t>
            </a:r>
            <a:endParaRPr lang="en-US" sz="1600" dirty="0">
              <a:effectLst/>
              <a:latin typeface="Times New Roman"/>
              <a:ea typeface="Calibri" panose="020F0502020204030204" pitchFamily="34" charset="0"/>
              <a:cs typeface="Times New Roman"/>
            </a:endParaRPr>
          </a:p>
          <a:p>
            <a:pPr marL="3429000" marR="0" lvl="7" indent="-228600">
              <a:lnSpc>
                <a:spcPts val="1200"/>
              </a:lnSpc>
              <a:spcBef>
                <a:spcPts val="0"/>
              </a:spcBef>
              <a:spcAft>
                <a:spcPts val="800"/>
              </a:spcAft>
              <a:buFont typeface="+mj-lt"/>
              <a:buAutoNum type="alphaLcPeriod"/>
            </a:pPr>
            <a:r>
              <a:rPr lang="en-US" sz="1600" dirty="0">
                <a:effectLst/>
                <a:latin typeface="Times New Roman"/>
                <a:ea typeface="Times New Roman" panose="02020603050405020304" pitchFamily="18" charset="0"/>
                <a:cs typeface="Times New Roman"/>
              </a:rPr>
              <a:t>Shadow box 1 min</a:t>
            </a:r>
            <a:endParaRPr lang="en-US" sz="1600" dirty="0">
              <a:effectLst/>
              <a:latin typeface="Times New Roman"/>
              <a:ea typeface="Calibri" panose="020F0502020204030204" pitchFamily="34" charset="0"/>
              <a:cs typeface="Times New Roman"/>
            </a:endParaRPr>
          </a:p>
          <a:p>
            <a:pPr lvl="1"/>
            <a:endParaRPr lang="en-US" dirty="0"/>
          </a:p>
        </p:txBody>
      </p:sp>
      <p:pic>
        <p:nvPicPr>
          <p:cNvPr id="8194" name="Picture 2" descr="UFC 249 Fighters WILL be Tested for COVID-19 Before the Event Begins">
            <a:extLst>
              <a:ext uri="{FF2B5EF4-FFF2-40B4-BE49-F238E27FC236}">
                <a16:creationId xmlns:a16="http://schemas.microsoft.com/office/drawing/2014/main" id="{96F69B4C-3A5F-4DDA-8325-B91771D76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8313" y="3140359"/>
            <a:ext cx="4043687" cy="204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626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8EBD9-B14B-4889-B067-AD561A42937D}"/>
              </a:ext>
            </a:extLst>
          </p:cNvPr>
          <p:cNvSpPr>
            <a:spLocks noGrp="1"/>
          </p:cNvSpPr>
          <p:nvPr>
            <p:ph type="title"/>
          </p:nvPr>
        </p:nvSpPr>
        <p:spPr>
          <a:xfrm>
            <a:off x="181554" y="61387"/>
            <a:ext cx="11018520" cy="1434415"/>
          </a:xfrm>
        </p:spPr>
        <p:txBody>
          <a:bodyPr anchor="b">
            <a:normAutofit fontScale="90000"/>
          </a:bodyPr>
          <a:lstStyle/>
          <a:p>
            <a:r>
              <a:rPr lang="en-US" sz="5400" dirty="0">
                <a:solidFill>
                  <a:srgbClr val="FF0000"/>
                </a:solidFill>
              </a:rPr>
              <a:t>UFCPI: Return to Sport Protocol (S5 cont.)</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69CBBC-4B3C-4D2E-BA3A-5F8E93D70C21}"/>
              </a:ext>
            </a:extLst>
          </p:cNvPr>
          <p:cNvSpPr>
            <a:spLocks noGrp="1"/>
          </p:cNvSpPr>
          <p:nvPr>
            <p:ph idx="1"/>
          </p:nvPr>
        </p:nvSpPr>
        <p:spPr>
          <a:xfrm>
            <a:off x="572492" y="1820962"/>
            <a:ext cx="8423462" cy="4902498"/>
          </a:xfrm>
        </p:spPr>
        <p:txBody>
          <a:bodyPr vert="horz" lIns="91440" tIns="45720" rIns="91440" bIns="45720" rtlCol="0" anchor="t">
            <a:normAutofit fontScale="92500" lnSpcReduction="20000"/>
          </a:bodyPr>
          <a:lstStyle/>
          <a:p>
            <a:r>
              <a:rPr lang="en-US" sz="3000" b="1" u="sng" dirty="0"/>
              <a:t>Stage 5</a:t>
            </a:r>
            <a:r>
              <a:rPr lang="en-US" sz="3000" dirty="0"/>
              <a:t> -Non-Contact Technical Training</a:t>
            </a:r>
          </a:p>
          <a:p>
            <a:pPr marL="2057400" marR="0">
              <a:spcBef>
                <a:spcPts val="0"/>
              </a:spcBef>
              <a:spcAft>
                <a:spcPts val="0"/>
              </a:spcAft>
            </a:pP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p>
            <a:pPr marL="342900" indent="-342900">
              <a:spcBef>
                <a:spcPts val="0"/>
              </a:spcBef>
              <a:spcAft>
                <a:spcPts val="800"/>
              </a:spcAft>
              <a:buFont typeface="Symbol" panose="05050102010706020507" pitchFamily="18" charset="2"/>
              <a:buChar char=""/>
            </a:pPr>
            <a:r>
              <a:rPr lang="en-US" sz="1900" dirty="0">
                <a:effectLst/>
                <a:highlight>
                  <a:srgbClr val="FF0000"/>
                </a:highlight>
                <a:latin typeface="Calibri"/>
                <a:ea typeface="Calibri" panose="020F0502020204030204" pitchFamily="34" charset="0"/>
                <a:cs typeface="Symbol" panose="05050102010706020507" pitchFamily="18" charset="2"/>
              </a:rPr>
              <a:t>Phase 2 MMA:</a:t>
            </a:r>
            <a:r>
              <a:rPr lang="en-US" sz="1900" dirty="0">
                <a:latin typeface="Calibri"/>
                <a:ea typeface="Calibri" panose="020F0502020204030204" pitchFamily="34" charset="0"/>
                <a:cs typeface="Symbol" panose="05050102010706020507" pitchFamily="18" charset="2"/>
              </a:rPr>
              <a:t> </a:t>
            </a:r>
            <a:endParaRPr lang="en-US" sz="1900" dirty="0">
              <a:effectLst/>
              <a:latin typeface="Calibri"/>
              <a:ea typeface="Calibri" panose="020F0502020204030204" pitchFamily="34" charset="0"/>
              <a:cs typeface="Symbol" panose="05050102010706020507" pitchFamily="18" charset="2"/>
            </a:endParaRPr>
          </a:p>
          <a:p>
            <a:pPr lvl="3">
              <a:spcBef>
                <a:spcPts val="0"/>
              </a:spcBef>
              <a:spcAft>
                <a:spcPts val="800"/>
              </a:spcAft>
              <a:buFont typeface="+mj-lt"/>
              <a:buAutoNum type="romanLcPeriod"/>
            </a:pPr>
            <a:r>
              <a:rPr lang="en-US" dirty="0">
                <a:effectLst/>
                <a:latin typeface="Calibri"/>
                <a:ea typeface="DengXian"/>
                <a:cs typeface="Times New Roman"/>
              </a:rPr>
              <a:t>60-70% Perceived Intensity Levels (HR/RPE below 7)</a:t>
            </a:r>
          </a:p>
          <a:p>
            <a:pPr lvl="4">
              <a:spcBef>
                <a:spcPts val="0"/>
              </a:spcBef>
              <a:buFont typeface="Symbol" panose="05050102010706020507" pitchFamily="18" charset="2"/>
              <a:buChar char=""/>
            </a:pPr>
            <a:r>
              <a:rPr lang="en-US" dirty="0">
                <a:effectLst/>
                <a:latin typeface="Calibri"/>
                <a:ea typeface="DengXian"/>
                <a:cs typeface="Times New Roman"/>
              </a:rPr>
              <a:t>Bag work (as long as vibration doesn’t increase symptom score).</a:t>
            </a:r>
          </a:p>
          <a:p>
            <a:pPr lvl="4">
              <a:spcBef>
                <a:spcPts val="0"/>
              </a:spcBef>
              <a:buFont typeface="Symbol" panose="05050102010706020507" pitchFamily="18" charset="2"/>
              <a:buChar char=""/>
            </a:pPr>
            <a:r>
              <a:rPr lang="en-US" dirty="0">
                <a:effectLst/>
                <a:latin typeface="Calibri"/>
                <a:ea typeface="DengXian"/>
                <a:cs typeface="Times New Roman"/>
              </a:rPr>
              <a:t>Jujitsu drills with controlled partner no resistance</a:t>
            </a:r>
          </a:p>
          <a:p>
            <a:pPr lvl="4">
              <a:spcBef>
                <a:spcPts val="0"/>
              </a:spcBef>
              <a:buFont typeface="Symbol" panose="05050102010706020507" pitchFamily="18" charset="2"/>
              <a:buChar char=""/>
            </a:pPr>
            <a:r>
              <a:rPr lang="en-US" dirty="0">
                <a:effectLst/>
                <a:latin typeface="Calibri"/>
                <a:ea typeface="DengXian"/>
                <a:cs typeface="Times New Roman"/>
              </a:rPr>
              <a:t>Wrestling partner pummeling with no resistance or takedowns</a:t>
            </a:r>
          </a:p>
          <a:p>
            <a:pPr lvl="4">
              <a:spcBef>
                <a:spcPts val="0"/>
              </a:spcBef>
              <a:buFont typeface="Symbol" panose="05050102010706020507" pitchFamily="18" charset="2"/>
              <a:buChar char=""/>
            </a:pPr>
            <a:r>
              <a:rPr lang="en-US" dirty="0">
                <a:effectLst/>
                <a:latin typeface="Calibri"/>
                <a:ea typeface="DengXian"/>
                <a:cs typeface="Times New Roman"/>
              </a:rPr>
              <a:t>Sprawls &amp; jujitsu getups can be incorporated if tolerated</a:t>
            </a:r>
          </a:p>
          <a:p>
            <a:pPr lvl="4">
              <a:spcBef>
                <a:spcPts val="0"/>
              </a:spcBef>
              <a:spcAft>
                <a:spcPts val="800"/>
              </a:spcAft>
              <a:buFont typeface="Symbol" panose="05050102010706020507" pitchFamily="18" charset="2"/>
              <a:buChar char=""/>
            </a:pPr>
            <a:r>
              <a:rPr lang="en-US" dirty="0">
                <a:effectLst/>
                <a:latin typeface="Calibri"/>
                <a:ea typeface="DengXian"/>
                <a:cs typeface="Times New Roman"/>
              </a:rPr>
              <a:t>Post-exercise symptom check/RPE</a:t>
            </a:r>
          </a:p>
          <a:p>
            <a:pPr lvl="4">
              <a:spcBef>
                <a:spcPts val="0"/>
              </a:spcBef>
              <a:buFont typeface="Symbol" panose="05050102010706020507" pitchFamily="18" charset="2"/>
              <a:buChar char=""/>
            </a:pPr>
            <a:r>
              <a:rPr lang="en-US" dirty="0">
                <a:effectLst/>
                <a:latin typeface="Calibri"/>
                <a:ea typeface="DengXian"/>
                <a:cs typeface="Times New Roman"/>
              </a:rPr>
              <a:t>If all above can be tolerated without symptoms progress to MMA phase </a:t>
            </a:r>
            <a:r>
              <a:rPr lang="en-US" sz="1400" dirty="0">
                <a:effectLst/>
                <a:latin typeface="Calibri"/>
                <a:ea typeface="DengXian"/>
                <a:cs typeface="Times New Roman"/>
              </a:rPr>
              <a:t>3</a:t>
            </a:r>
          </a:p>
          <a:p>
            <a:pPr marL="342900" marR="0" lvl="0" indent="-342900">
              <a:spcBef>
                <a:spcPts val="0"/>
              </a:spcBef>
              <a:spcAft>
                <a:spcPts val="800"/>
              </a:spcAft>
              <a:buFont typeface="Symbol" panose="05050102010706020507" pitchFamily="18" charset="2"/>
              <a:buChar char=""/>
            </a:pPr>
            <a:r>
              <a:rPr lang="en-US" sz="1900" dirty="0">
                <a:effectLst/>
                <a:highlight>
                  <a:srgbClr val="FF0000"/>
                </a:highlight>
                <a:latin typeface="Calibri"/>
                <a:ea typeface="Calibri" panose="020F0502020204030204" pitchFamily="34" charset="0"/>
                <a:cs typeface="Symbol" panose="05050102010706020507" pitchFamily="18" charset="2"/>
              </a:rPr>
              <a:t>Phase 3 MMA:</a:t>
            </a:r>
            <a:endParaRPr lang="en-US" sz="1900" dirty="0">
              <a:effectLst/>
              <a:latin typeface="Calibri"/>
              <a:ea typeface="Calibri" panose="020F0502020204030204" pitchFamily="34" charset="0"/>
              <a:cs typeface="Symbol" panose="05050102010706020507" pitchFamily="18" charset="2"/>
            </a:endParaRPr>
          </a:p>
          <a:p>
            <a:pPr lvl="3">
              <a:spcBef>
                <a:spcPts val="0"/>
              </a:spcBef>
              <a:spcAft>
                <a:spcPts val="800"/>
              </a:spcAft>
              <a:buFont typeface="+mj-lt"/>
              <a:buAutoNum type="romanLcPeriod"/>
            </a:pPr>
            <a:r>
              <a:rPr lang="en-US" dirty="0">
                <a:effectLst/>
                <a:latin typeface="Calibri"/>
                <a:ea typeface="DengXian"/>
                <a:cs typeface="Times New Roman"/>
              </a:rPr>
              <a:t>75% Perceived Intensity Levels-</a:t>
            </a:r>
          </a:p>
          <a:p>
            <a:pPr lvl="4">
              <a:spcBef>
                <a:spcPts val="0"/>
              </a:spcBef>
              <a:buFont typeface="Symbol" panose="05050102010706020507" pitchFamily="18" charset="2"/>
              <a:buChar char=""/>
            </a:pPr>
            <a:r>
              <a:rPr lang="en-US" dirty="0">
                <a:effectLst/>
                <a:latin typeface="Calibri"/>
                <a:ea typeface="DengXian"/>
                <a:cs typeface="Times New Roman"/>
              </a:rPr>
              <a:t>Striking begin mitt work with coach</a:t>
            </a:r>
          </a:p>
          <a:p>
            <a:pPr lvl="4">
              <a:spcBef>
                <a:spcPts val="0"/>
              </a:spcBef>
              <a:buFont typeface="Symbol" panose="05050102010706020507" pitchFamily="18" charset="2"/>
              <a:buChar char=""/>
            </a:pPr>
            <a:r>
              <a:rPr lang="en-US" dirty="0">
                <a:effectLst/>
                <a:latin typeface="Calibri"/>
                <a:ea typeface="DengXian"/>
                <a:cs typeface="Times New Roman"/>
              </a:rPr>
              <a:t>Position Jujitsu no scrambles when start position results in an escaped, sweep, or submission stop and return the start position-be conscious of not letting the work become too long</a:t>
            </a:r>
          </a:p>
          <a:p>
            <a:pPr lvl="4">
              <a:spcBef>
                <a:spcPts val="0"/>
              </a:spcBef>
              <a:buFont typeface="Symbol" panose="05050102010706020507" pitchFamily="18" charset="2"/>
              <a:buChar char=""/>
            </a:pPr>
            <a:r>
              <a:rPr lang="en-US" dirty="0">
                <a:effectLst/>
                <a:latin typeface="Calibri"/>
                <a:ea typeface="DengXian"/>
                <a:cs typeface="Times New Roman"/>
              </a:rPr>
              <a:t>Jujitsu rolling</a:t>
            </a:r>
          </a:p>
          <a:p>
            <a:pPr lvl="4">
              <a:spcBef>
                <a:spcPts val="0"/>
              </a:spcBef>
              <a:buFont typeface="Symbol" panose="05050102010706020507" pitchFamily="18" charset="2"/>
              <a:buChar char=""/>
            </a:pPr>
            <a:r>
              <a:rPr lang="en-US" dirty="0">
                <a:effectLst/>
                <a:latin typeface="Calibri"/>
                <a:ea typeface="DengXian"/>
                <a:cs typeface="Times New Roman"/>
              </a:rPr>
              <a:t>Drill wrestling takedowns from standing to ground</a:t>
            </a:r>
          </a:p>
          <a:p>
            <a:pPr lvl="4">
              <a:spcBef>
                <a:spcPts val="0"/>
              </a:spcBef>
              <a:spcAft>
                <a:spcPts val="800"/>
              </a:spcAft>
              <a:buFont typeface="Symbol" panose="05050102010706020507" pitchFamily="18" charset="2"/>
              <a:buChar char=""/>
            </a:pPr>
            <a:r>
              <a:rPr lang="en-US" dirty="0">
                <a:effectLst/>
                <a:latin typeface="Calibri"/>
                <a:ea typeface="DengXian"/>
                <a:cs typeface="Times New Roman"/>
              </a:rPr>
              <a:t>Post-exercise symptom check/RPE</a:t>
            </a:r>
          </a:p>
          <a:p>
            <a:pPr lvl="4">
              <a:spcBef>
                <a:spcPts val="0"/>
              </a:spcBef>
              <a:buFont typeface="Symbol" panose="05050102010706020507" pitchFamily="18" charset="2"/>
              <a:buChar char=""/>
            </a:pPr>
            <a:r>
              <a:rPr lang="en-US" dirty="0">
                <a:effectLst/>
                <a:latin typeface="Calibri"/>
                <a:ea typeface="DengXian"/>
                <a:cs typeface="Times New Roman"/>
              </a:rPr>
              <a:t>If all above can be tolerated without symptoms progress to MMA phase 4</a:t>
            </a:r>
            <a:endParaRPr lang="en-US" sz="1400" dirty="0"/>
          </a:p>
        </p:txBody>
      </p:sp>
      <p:pic>
        <p:nvPicPr>
          <p:cNvPr id="12290" name="Picture 2" descr="Park Slope Academy of Brazilian Jiu-Jitsu">
            <a:extLst>
              <a:ext uri="{FF2B5EF4-FFF2-40B4-BE49-F238E27FC236}">
                <a16:creationId xmlns:a16="http://schemas.microsoft.com/office/drawing/2014/main" id="{3486A560-3AC7-4879-B95E-AB54E7C9B6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92" r="9487" b="-1"/>
          <a:stretch/>
        </p:blipFill>
        <p:spPr bwMode="auto">
          <a:xfrm>
            <a:off x="9205055" y="3753240"/>
            <a:ext cx="2986945" cy="310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420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4374-AD6C-4A76-AC6E-E3AF5E55F11C}"/>
              </a:ext>
            </a:extLst>
          </p:cNvPr>
          <p:cNvSpPr>
            <a:spLocks noGrp="1"/>
          </p:cNvSpPr>
          <p:nvPr>
            <p:ph type="title"/>
          </p:nvPr>
        </p:nvSpPr>
        <p:spPr>
          <a:xfrm>
            <a:off x="139931" y="371265"/>
            <a:ext cx="10515600" cy="1325563"/>
          </a:xfrm>
        </p:spPr>
        <p:txBody>
          <a:bodyPr/>
          <a:lstStyle/>
          <a:p>
            <a:r>
              <a:rPr lang="en-US">
                <a:solidFill>
                  <a:srgbClr val="DA0A0A"/>
                </a:solidFill>
              </a:rPr>
              <a:t>Interdisciplinary Objectives</a:t>
            </a:r>
          </a:p>
        </p:txBody>
      </p:sp>
      <p:sp>
        <p:nvSpPr>
          <p:cNvPr id="3" name="Content Placeholder 2">
            <a:extLst>
              <a:ext uri="{FF2B5EF4-FFF2-40B4-BE49-F238E27FC236}">
                <a16:creationId xmlns:a16="http://schemas.microsoft.com/office/drawing/2014/main" id="{75AC6482-D550-4890-B326-5708EA714ABE}"/>
              </a:ext>
            </a:extLst>
          </p:cNvPr>
          <p:cNvSpPr>
            <a:spLocks noGrp="1"/>
          </p:cNvSpPr>
          <p:nvPr>
            <p:ph idx="1"/>
          </p:nvPr>
        </p:nvSpPr>
        <p:spPr>
          <a:xfrm>
            <a:off x="838200" y="1454735"/>
            <a:ext cx="6513095" cy="4351338"/>
          </a:xfrm>
        </p:spPr>
        <p:txBody>
          <a:bodyPr vert="horz" lIns="91440" tIns="45720" rIns="91440" bIns="45720" rtlCol="0" anchor="t">
            <a:normAutofit/>
          </a:bodyPr>
          <a:lstStyle/>
          <a:p>
            <a:pPr marL="0" indent="0">
              <a:buNone/>
            </a:pPr>
            <a:endParaRPr lang="en-US" b="1"/>
          </a:p>
          <a:p>
            <a:pPr marL="514350" indent="-514350">
              <a:buAutoNum type="arabicPeriod"/>
            </a:pPr>
            <a:r>
              <a:rPr lang="en-US"/>
              <a:t>Concussion Identification</a:t>
            </a:r>
            <a:endParaRPr lang="en-US">
              <a:cs typeface="Calibri" panose="020F0502020204030204"/>
            </a:endParaRPr>
          </a:p>
          <a:p>
            <a:pPr lvl="1"/>
            <a:r>
              <a:rPr lang="en-US"/>
              <a:t>Symptoms</a:t>
            </a:r>
            <a:endParaRPr lang="en-US">
              <a:cs typeface="Calibri" panose="020F0502020204030204"/>
            </a:endParaRPr>
          </a:p>
          <a:p>
            <a:pPr lvl="1"/>
            <a:r>
              <a:rPr lang="en-US"/>
              <a:t>Diagnostics</a:t>
            </a:r>
            <a:endParaRPr lang="en-US">
              <a:cs typeface="Calibri" panose="020F0502020204030204"/>
            </a:endParaRPr>
          </a:p>
          <a:p>
            <a:pPr lvl="1"/>
            <a:r>
              <a:rPr lang="en-US"/>
              <a:t>MD management</a:t>
            </a:r>
            <a:endParaRPr lang="en-US">
              <a:cs typeface="Calibri" panose="020F0502020204030204"/>
            </a:endParaRPr>
          </a:p>
          <a:p>
            <a:pPr marL="514350" indent="-514350">
              <a:buAutoNum type="arabicPeriod"/>
            </a:pPr>
            <a:r>
              <a:rPr lang="en-US"/>
              <a:t>Concussion Evaluation</a:t>
            </a:r>
            <a:endParaRPr lang="en-US">
              <a:cs typeface="Calibri" panose="020F0502020204030204"/>
            </a:endParaRPr>
          </a:p>
          <a:p>
            <a:pPr marL="514350" indent="-514350">
              <a:buAutoNum type="arabicPeriod"/>
            </a:pPr>
            <a:r>
              <a:rPr lang="en-US"/>
              <a:t>Concussion Treatment</a:t>
            </a:r>
            <a:endParaRPr lang="en-US">
              <a:cs typeface="Calibri" panose="020F0502020204030204"/>
            </a:endParaRPr>
          </a:p>
          <a:p>
            <a:pPr marL="514350" indent="-514350">
              <a:buAutoNum type="arabicPeriod"/>
            </a:pPr>
            <a:r>
              <a:rPr lang="en-US"/>
              <a:t>Return to Sport</a:t>
            </a:r>
            <a:endParaRPr lang="en-US">
              <a:cs typeface="Calibri" panose="020F0502020204030204"/>
            </a:endParaRPr>
          </a:p>
        </p:txBody>
      </p:sp>
      <p:pic>
        <p:nvPicPr>
          <p:cNvPr id="4" name="Picture 3">
            <a:extLst>
              <a:ext uri="{FF2B5EF4-FFF2-40B4-BE49-F238E27FC236}">
                <a16:creationId xmlns:a16="http://schemas.microsoft.com/office/drawing/2014/main" id="{4A27FBB9-1282-4ED1-800D-F027FA4D62BE}"/>
              </a:ext>
            </a:extLst>
          </p:cNvPr>
          <p:cNvPicPr>
            <a:picLocks noChangeAspect="1"/>
          </p:cNvPicPr>
          <p:nvPr/>
        </p:nvPicPr>
        <p:blipFill>
          <a:blip r:embed="rId2"/>
          <a:stretch>
            <a:fillRect/>
          </a:stretch>
        </p:blipFill>
        <p:spPr>
          <a:xfrm>
            <a:off x="5770949" y="1454735"/>
            <a:ext cx="6154293" cy="461355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40493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EBD9-B14B-4889-B067-AD561A42937D}"/>
              </a:ext>
            </a:extLst>
          </p:cNvPr>
          <p:cNvSpPr>
            <a:spLocks noGrp="1"/>
          </p:cNvSpPr>
          <p:nvPr>
            <p:ph type="title"/>
          </p:nvPr>
        </p:nvSpPr>
        <p:spPr>
          <a:xfrm>
            <a:off x="208723" y="199473"/>
            <a:ext cx="10515600" cy="1325563"/>
          </a:xfrm>
        </p:spPr>
        <p:txBody>
          <a:bodyPr/>
          <a:lstStyle/>
          <a:p>
            <a:r>
              <a:rPr lang="en-US">
                <a:solidFill>
                  <a:srgbClr val="FF0000"/>
                </a:solidFill>
              </a:rPr>
              <a:t>UFCPI: Return to Sport Protocol</a:t>
            </a:r>
          </a:p>
        </p:txBody>
      </p:sp>
      <p:sp>
        <p:nvSpPr>
          <p:cNvPr id="3" name="Content Placeholder 2">
            <a:extLst>
              <a:ext uri="{FF2B5EF4-FFF2-40B4-BE49-F238E27FC236}">
                <a16:creationId xmlns:a16="http://schemas.microsoft.com/office/drawing/2014/main" id="{8269CBBC-4B3C-4D2E-BA3A-5F8E93D70C21}"/>
              </a:ext>
            </a:extLst>
          </p:cNvPr>
          <p:cNvSpPr>
            <a:spLocks noGrp="1"/>
          </p:cNvSpPr>
          <p:nvPr>
            <p:ph idx="1"/>
          </p:nvPr>
        </p:nvSpPr>
        <p:spPr>
          <a:xfrm>
            <a:off x="333934" y="1455831"/>
            <a:ext cx="9245495" cy="5113338"/>
          </a:xfrm>
        </p:spPr>
        <p:txBody>
          <a:bodyPr vert="horz" lIns="91440" tIns="45720" rIns="91440" bIns="45720" rtlCol="0" anchor="t">
            <a:normAutofit fontScale="85000" lnSpcReduction="20000"/>
          </a:bodyPr>
          <a:lstStyle/>
          <a:p>
            <a:r>
              <a:rPr lang="en-US" sz="5100" b="1" u="sng" dirty="0"/>
              <a:t>Stage 6</a:t>
            </a:r>
            <a:r>
              <a:rPr lang="en-US" sz="5100" dirty="0"/>
              <a:t>-Graduated return to Combat</a:t>
            </a:r>
          </a:p>
          <a:p>
            <a:pPr lvl="2">
              <a:lnSpc>
                <a:spcPct val="107000"/>
              </a:lnSpc>
              <a:spcBef>
                <a:spcPts val="0"/>
              </a:spcBef>
              <a:buFont typeface="+mj-lt"/>
              <a:buAutoNum type="alphaLcPeriod"/>
            </a:pPr>
            <a:r>
              <a:rPr lang="en-US" sz="2700" dirty="0">
                <a:effectLst/>
                <a:latin typeface="Calibri"/>
                <a:ea typeface="Calibri" panose="020F0502020204030204" pitchFamily="34" charset="0"/>
                <a:cs typeface="Times New Roman"/>
              </a:rPr>
              <a:t>Symptom free, C3Logix, </a:t>
            </a:r>
            <a:r>
              <a:rPr lang="en-US" sz="2700" dirty="0" err="1">
                <a:effectLst/>
                <a:latin typeface="Calibri"/>
                <a:ea typeface="Calibri" panose="020F0502020204030204" pitchFamily="34" charset="0"/>
                <a:cs typeface="Times New Roman"/>
              </a:rPr>
              <a:t>Senaptec</a:t>
            </a:r>
            <a:r>
              <a:rPr lang="en-US" sz="2700" dirty="0">
                <a:effectLst/>
                <a:latin typeface="Calibri"/>
                <a:ea typeface="Calibri" panose="020F0502020204030204" pitchFamily="34" charset="0"/>
                <a:cs typeface="Times New Roman"/>
              </a:rPr>
              <a:t>, and </a:t>
            </a:r>
            <a:r>
              <a:rPr lang="en-US" sz="2700" dirty="0">
                <a:solidFill>
                  <a:srgbClr val="FF0000"/>
                </a:solidFill>
                <a:effectLst/>
                <a:latin typeface="Calibri"/>
                <a:ea typeface="Calibri" panose="020F0502020204030204" pitchFamily="34" charset="0"/>
                <a:cs typeface="Times New Roman"/>
              </a:rPr>
              <a:t>medical exam MUST be at or below baseline</a:t>
            </a:r>
            <a:r>
              <a:rPr lang="en-US" sz="2700" dirty="0">
                <a:solidFill>
                  <a:srgbClr val="FF0000"/>
                </a:solidFill>
                <a:latin typeface="Calibri"/>
                <a:ea typeface="Calibri" panose="020F0502020204030204" pitchFamily="34" charset="0"/>
                <a:cs typeface="Times New Roman"/>
              </a:rPr>
              <a:t> </a:t>
            </a:r>
          </a:p>
          <a:p>
            <a:pPr lvl="3">
              <a:lnSpc>
                <a:spcPct val="107000"/>
              </a:lnSpc>
              <a:spcBef>
                <a:spcPts val="0"/>
              </a:spcBef>
              <a:buFont typeface="+mj-lt"/>
              <a:buAutoNum type="alphaLcPeriod"/>
            </a:pPr>
            <a:r>
              <a:rPr lang="en-US" sz="2500" dirty="0">
                <a:solidFill>
                  <a:srgbClr val="FF0000"/>
                </a:solidFill>
                <a:effectLst/>
                <a:latin typeface="Calibri"/>
                <a:ea typeface="Calibri" panose="020F0502020204030204" pitchFamily="34" charset="0"/>
                <a:cs typeface="Times New Roman"/>
              </a:rPr>
              <a:t>Appropriate medical clearance needed for contact</a:t>
            </a:r>
            <a:endParaRPr lang="en-US" sz="2500" dirty="0">
              <a:solidFill>
                <a:srgbClr val="FF0000"/>
              </a:solidFill>
              <a:latin typeface="Calibri"/>
              <a:ea typeface="Calibri" panose="020F0502020204030204" pitchFamily="34" charset="0"/>
              <a:cs typeface="Times New Roman"/>
            </a:endParaRPr>
          </a:p>
          <a:p>
            <a:pPr lvl="2">
              <a:lnSpc>
                <a:spcPct val="107000"/>
              </a:lnSpc>
              <a:spcBef>
                <a:spcPts val="0"/>
              </a:spcBef>
              <a:buFont typeface="+mj-lt"/>
              <a:buAutoNum type="alphaLcPeriod"/>
            </a:pPr>
            <a:r>
              <a:rPr lang="en-US" sz="2700" dirty="0">
                <a:latin typeface="Calibri"/>
                <a:ea typeface="Calibri" panose="020F0502020204030204" pitchFamily="34" charset="0"/>
                <a:cs typeface="Times New Roman"/>
              </a:rPr>
              <a:t> </a:t>
            </a:r>
            <a:r>
              <a:rPr lang="en-US" sz="2700" dirty="0">
                <a:effectLst/>
                <a:latin typeface="Calibri"/>
                <a:ea typeface="Calibri" panose="020F0502020204030204" pitchFamily="34" charset="0"/>
                <a:cs typeface="Times New Roman"/>
              </a:rPr>
              <a:t>Symptomless with full training no contact</a:t>
            </a:r>
          </a:p>
          <a:p>
            <a:pPr lvl="2">
              <a:lnSpc>
                <a:spcPct val="107000"/>
              </a:lnSpc>
              <a:spcBef>
                <a:spcPts val="0"/>
              </a:spcBef>
              <a:buFont typeface="+mj-lt"/>
              <a:buAutoNum type="alphaLcPeriod"/>
            </a:pPr>
            <a:endParaRPr lang="en-US" sz="2700" dirty="0">
              <a:effectLst/>
              <a:latin typeface="Calibri"/>
              <a:ea typeface="Calibri" panose="020F0502020204030204" pitchFamily="34" charset="0"/>
              <a:cs typeface="Times New Roman" panose="02020603050405020304" pitchFamily="18" charset="0"/>
            </a:endParaRPr>
          </a:p>
          <a:p>
            <a:pPr lvl="2">
              <a:lnSpc>
                <a:spcPct val="107000"/>
              </a:lnSpc>
              <a:spcBef>
                <a:spcPts val="0"/>
              </a:spcBef>
              <a:buFont typeface="+mj-lt"/>
              <a:buAutoNum type="alphaLcPeriod"/>
            </a:pPr>
            <a:r>
              <a:rPr lang="en-US" sz="2700" dirty="0">
                <a:latin typeface="Calibri"/>
                <a:ea typeface="Calibri" panose="020F0502020204030204" pitchFamily="34" charset="0"/>
                <a:cs typeface="Times New Roman"/>
              </a:rPr>
              <a:t> I</a:t>
            </a:r>
            <a:r>
              <a:rPr lang="en-US" sz="2700" dirty="0">
                <a:effectLst/>
                <a:latin typeface="Calibri"/>
                <a:ea typeface="Calibri" panose="020F0502020204030204" pitchFamily="34" charset="0"/>
                <a:cs typeface="Times New Roman"/>
              </a:rPr>
              <a:t>DA approach</a:t>
            </a:r>
            <a:r>
              <a:rPr lang="en-US" sz="2700" dirty="0">
                <a:latin typeface="Calibri"/>
                <a:ea typeface="Calibri" panose="020F0502020204030204" pitchFamily="34" charset="0"/>
                <a:cs typeface="Times New Roman"/>
              </a:rPr>
              <a:t> </a:t>
            </a:r>
            <a:endParaRPr lang="en-US" sz="2700" dirty="0">
              <a:effectLst/>
              <a:latin typeface="Calibri"/>
              <a:ea typeface="Calibri" panose="020F0502020204030204" pitchFamily="34" charset="0"/>
              <a:cs typeface="Times New Roman" panose="02020603050405020304" pitchFamily="18" charset="0"/>
            </a:endParaRPr>
          </a:p>
          <a:p>
            <a:pPr lvl="3">
              <a:lnSpc>
                <a:spcPct val="107000"/>
              </a:lnSpc>
              <a:spcBef>
                <a:spcPts val="0"/>
              </a:spcBef>
              <a:buFont typeface="Arial" panose="020F0302020204030204"/>
              <a:buChar char="•"/>
            </a:pPr>
            <a:r>
              <a:rPr lang="en-US" sz="2400" dirty="0">
                <a:solidFill>
                  <a:srgbClr val="00B050"/>
                </a:solidFill>
                <a:latin typeface="Calibri"/>
                <a:ea typeface="Calibri" panose="020F0502020204030204" pitchFamily="34" charset="0"/>
                <a:cs typeface="Times New Roman"/>
              </a:rPr>
              <a:t>Nutrition</a:t>
            </a:r>
          </a:p>
          <a:p>
            <a:pPr lvl="4">
              <a:lnSpc>
                <a:spcPct val="107000"/>
              </a:lnSpc>
              <a:spcBef>
                <a:spcPts val="0"/>
              </a:spcBef>
              <a:buFont typeface="+mj-lt"/>
              <a:buAutoNum type="alphaLcPeriod"/>
            </a:pPr>
            <a:r>
              <a:rPr lang="en-US" sz="2400" dirty="0">
                <a:solidFill>
                  <a:srgbClr val="00B050"/>
                </a:solidFill>
                <a:latin typeface="Calibri"/>
                <a:ea typeface="Calibri" panose="020F0502020204030204" pitchFamily="34" charset="0"/>
                <a:cs typeface="Times New Roman"/>
              </a:rPr>
              <a:t>Maintain &amp; Monitor</a:t>
            </a:r>
            <a:endParaRPr lang="en-US" sz="2400" dirty="0">
              <a:solidFill>
                <a:srgbClr val="00B050"/>
              </a:solidFill>
              <a:latin typeface="Calibri" panose="020F0502020204030204" pitchFamily="34" charset="0"/>
              <a:ea typeface="Calibri" panose="020F0502020204030204" pitchFamily="34" charset="0"/>
              <a:cs typeface="Times New Roman"/>
            </a:endParaRPr>
          </a:p>
          <a:p>
            <a:pPr lvl="4">
              <a:lnSpc>
                <a:spcPct val="107000"/>
              </a:lnSpc>
              <a:spcBef>
                <a:spcPts val="0"/>
              </a:spcBef>
              <a:buFont typeface="+mj-lt"/>
              <a:buAutoNum type="alphaLcPeriod"/>
            </a:pPr>
            <a:r>
              <a:rPr lang="en-US" sz="2400" dirty="0">
                <a:solidFill>
                  <a:srgbClr val="00B050"/>
                </a:solidFill>
                <a:latin typeface="Calibri"/>
                <a:ea typeface="Calibri" panose="020F0502020204030204" pitchFamily="34" charset="0"/>
                <a:cs typeface="Times New Roman"/>
              </a:rPr>
              <a:t>Balanced Plate/Fuel for the work required</a:t>
            </a:r>
            <a:endParaRPr lang="en-US" sz="2400" dirty="0">
              <a:solidFill>
                <a:srgbClr val="00B050"/>
              </a:solidFill>
              <a:latin typeface="Calibri" panose="020F0502020204030204" pitchFamily="34" charset="0"/>
              <a:ea typeface="Calibri" panose="020F0502020204030204" pitchFamily="34" charset="0"/>
              <a:cs typeface="Times New Roman"/>
            </a:endParaRPr>
          </a:p>
          <a:p>
            <a:pPr lvl="3">
              <a:lnSpc>
                <a:spcPct val="107000"/>
              </a:lnSpc>
              <a:spcBef>
                <a:spcPts val="0"/>
              </a:spcBef>
            </a:pPr>
            <a:r>
              <a:rPr lang="en-US" sz="2500" dirty="0">
                <a:effectLst/>
                <a:latin typeface="Calibri"/>
                <a:ea typeface="Calibri" panose="020F0502020204030204" pitchFamily="34" charset="0"/>
                <a:cs typeface="Times New Roman"/>
              </a:rPr>
              <a:t>Sports Psych</a:t>
            </a:r>
          </a:p>
          <a:p>
            <a:pPr lvl="3">
              <a:lnSpc>
                <a:spcPct val="107000"/>
              </a:lnSpc>
              <a:spcBef>
                <a:spcPts val="0"/>
              </a:spcBef>
            </a:pPr>
            <a:r>
              <a:rPr lang="en-US" sz="2500" dirty="0">
                <a:latin typeface="Calibri"/>
                <a:ea typeface="Calibri" panose="020F0502020204030204" pitchFamily="34" charset="0"/>
                <a:cs typeface="Times New Roman"/>
              </a:rPr>
              <a:t>Coaches</a:t>
            </a:r>
          </a:p>
          <a:p>
            <a:pPr lvl="3">
              <a:lnSpc>
                <a:spcPct val="107000"/>
              </a:lnSpc>
              <a:spcBef>
                <a:spcPts val="0"/>
              </a:spcBef>
            </a:pPr>
            <a:r>
              <a:rPr lang="en-US" sz="2500" dirty="0">
                <a:effectLst/>
                <a:latin typeface="Calibri"/>
                <a:ea typeface="Calibri" panose="020F0502020204030204" pitchFamily="34" charset="0"/>
                <a:cs typeface="Times New Roman"/>
              </a:rPr>
              <a:t>Support Staff</a:t>
            </a:r>
          </a:p>
          <a:p>
            <a:pPr lvl="3">
              <a:lnSpc>
                <a:spcPct val="107000"/>
              </a:lnSpc>
              <a:spcBef>
                <a:spcPts val="0"/>
              </a:spcBef>
            </a:pPr>
            <a:r>
              <a:rPr lang="en-US" sz="2500" dirty="0">
                <a:solidFill>
                  <a:srgbClr val="00B0F0"/>
                </a:solidFill>
                <a:latin typeface="Calibri"/>
                <a:ea typeface="Calibri" panose="020F0502020204030204" pitchFamily="34" charset="0"/>
                <a:cs typeface="Times New Roman"/>
              </a:rPr>
              <a:t>S &amp; C</a:t>
            </a:r>
          </a:p>
          <a:p>
            <a:pPr lvl="4">
              <a:lnSpc>
                <a:spcPct val="107000"/>
              </a:lnSpc>
              <a:spcBef>
                <a:spcPts val="0"/>
              </a:spcBef>
            </a:pPr>
            <a:r>
              <a:rPr lang="en-US" sz="2500" dirty="0">
                <a:solidFill>
                  <a:srgbClr val="00B0F0"/>
                </a:solidFill>
                <a:latin typeface="Calibri"/>
                <a:ea typeface="Calibri" panose="020F0502020204030204" pitchFamily="34" charset="0"/>
                <a:cs typeface="Times New Roman"/>
              </a:rPr>
              <a:t>Routine training continued</a:t>
            </a:r>
          </a:p>
          <a:p>
            <a:pPr lvl="3">
              <a:lnSpc>
                <a:spcPct val="107000"/>
              </a:lnSpc>
              <a:spcBef>
                <a:spcPts val="0"/>
              </a:spcBef>
            </a:pPr>
            <a:r>
              <a:rPr lang="en-US" sz="2500" dirty="0">
                <a:effectLst/>
                <a:latin typeface="Calibri"/>
                <a:ea typeface="Calibri" panose="020F0502020204030204" pitchFamily="34" charset="0"/>
                <a:cs typeface="Times New Roman"/>
              </a:rPr>
              <a:t>Sports Science</a:t>
            </a:r>
          </a:p>
          <a:p>
            <a:pPr marL="1828800" lvl="4" indent="0">
              <a:lnSpc>
                <a:spcPct val="107000"/>
              </a:lnSpc>
              <a:spcBef>
                <a:spcPts val="0"/>
              </a:spcBef>
              <a:buNone/>
            </a:pPr>
            <a:endParaRPr lang="en-US" sz="2500" dirty="0">
              <a:effectLst/>
              <a:latin typeface="Calibri"/>
              <a:ea typeface="Calibri" panose="020F0502020204030204" pitchFamily="34" charset="0"/>
              <a:cs typeface="Times New Roman"/>
            </a:endParaRPr>
          </a:p>
          <a:p>
            <a:pPr lvl="1"/>
            <a:endParaRPr lang="en-US" dirty="0"/>
          </a:p>
        </p:txBody>
      </p:sp>
      <p:pic>
        <p:nvPicPr>
          <p:cNvPr id="13314" name="Picture 2" descr="Justin Gaethje is super-smart UFC star with a degree in Human Services but  a 'killer' in the cage who loves to fight">
            <a:extLst>
              <a:ext uri="{FF2B5EF4-FFF2-40B4-BE49-F238E27FC236}">
                <a16:creationId xmlns:a16="http://schemas.microsoft.com/office/drawing/2014/main" id="{9482F2CA-9ADA-4944-9AA2-58080F7AF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175" y="3429000"/>
            <a:ext cx="4849825" cy="255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78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EBD9-B14B-4889-B067-AD561A42937D}"/>
              </a:ext>
            </a:extLst>
          </p:cNvPr>
          <p:cNvSpPr>
            <a:spLocks noGrp="1"/>
          </p:cNvSpPr>
          <p:nvPr>
            <p:ph type="title"/>
          </p:nvPr>
        </p:nvSpPr>
        <p:spPr>
          <a:xfrm>
            <a:off x="208723" y="199473"/>
            <a:ext cx="10515600" cy="1325563"/>
          </a:xfrm>
        </p:spPr>
        <p:txBody>
          <a:bodyPr/>
          <a:lstStyle/>
          <a:p>
            <a:r>
              <a:rPr lang="en-US" dirty="0">
                <a:solidFill>
                  <a:srgbClr val="FF0000"/>
                </a:solidFill>
              </a:rPr>
              <a:t>UFCPI: Return to Sport Protocol (S6 cont.)</a:t>
            </a:r>
          </a:p>
        </p:txBody>
      </p:sp>
      <p:sp>
        <p:nvSpPr>
          <p:cNvPr id="3" name="Content Placeholder 2">
            <a:extLst>
              <a:ext uri="{FF2B5EF4-FFF2-40B4-BE49-F238E27FC236}">
                <a16:creationId xmlns:a16="http://schemas.microsoft.com/office/drawing/2014/main" id="{8269CBBC-4B3C-4D2E-BA3A-5F8E93D70C21}"/>
              </a:ext>
            </a:extLst>
          </p:cNvPr>
          <p:cNvSpPr>
            <a:spLocks noGrp="1"/>
          </p:cNvSpPr>
          <p:nvPr>
            <p:ph idx="1"/>
          </p:nvPr>
        </p:nvSpPr>
        <p:spPr>
          <a:xfrm>
            <a:off x="333934" y="1455831"/>
            <a:ext cx="8670729" cy="5113338"/>
          </a:xfrm>
        </p:spPr>
        <p:txBody>
          <a:bodyPr vert="horz" lIns="91440" tIns="45720" rIns="91440" bIns="45720" numCol="2" rtlCol="0" anchor="t">
            <a:normAutofit fontScale="47500" lnSpcReduction="20000"/>
          </a:bodyPr>
          <a:lstStyle/>
          <a:p>
            <a:pPr marL="0" indent="0">
              <a:buNone/>
            </a:pPr>
            <a:r>
              <a:rPr lang="en-US" sz="5100" b="1" u="sng" dirty="0"/>
              <a:t>Stage 6 </a:t>
            </a:r>
            <a:r>
              <a:rPr lang="en-US" sz="5100" dirty="0"/>
              <a:t>-Graduated return to Combat</a:t>
            </a:r>
          </a:p>
          <a:p>
            <a:pPr marL="1828800" lvl="4" indent="0">
              <a:lnSpc>
                <a:spcPct val="107000"/>
              </a:lnSpc>
              <a:spcBef>
                <a:spcPts val="0"/>
              </a:spcBef>
              <a:buNone/>
            </a:pPr>
            <a:endParaRPr lang="en-US" sz="2500" dirty="0">
              <a:effectLst/>
              <a:latin typeface="Calibri"/>
              <a:ea typeface="Calibri" panose="020F0502020204030204" pitchFamily="34" charset="0"/>
              <a:cs typeface="Times New Roman"/>
            </a:endParaRPr>
          </a:p>
          <a:p>
            <a:pPr lvl="2">
              <a:lnSpc>
                <a:spcPct val="107000"/>
              </a:lnSpc>
              <a:spcBef>
                <a:spcPts val="0"/>
              </a:spcBef>
            </a:pPr>
            <a:endParaRPr lang="en-US" sz="3600" dirty="0">
              <a:effectLst/>
              <a:highlight>
                <a:srgbClr val="FF0000"/>
              </a:highlight>
              <a:latin typeface="Calibri"/>
              <a:ea typeface="DengXian"/>
              <a:cs typeface="Times New Roman"/>
            </a:endParaRPr>
          </a:p>
          <a:p>
            <a:pPr marL="914400" lvl="2" indent="0">
              <a:lnSpc>
                <a:spcPct val="107000"/>
              </a:lnSpc>
              <a:spcBef>
                <a:spcPts val="0"/>
              </a:spcBef>
              <a:buNone/>
            </a:pPr>
            <a:r>
              <a:rPr lang="en-US" sz="3600" dirty="0">
                <a:effectLst/>
                <a:highlight>
                  <a:srgbClr val="FF0000"/>
                </a:highlight>
                <a:latin typeface="Calibri"/>
                <a:ea typeface="DengXian"/>
                <a:cs typeface="Times New Roman"/>
              </a:rPr>
              <a:t>Phase 4 MMA:</a:t>
            </a:r>
          </a:p>
          <a:p>
            <a:pPr lvl="2">
              <a:lnSpc>
                <a:spcPct val="107000"/>
              </a:lnSpc>
              <a:spcBef>
                <a:spcPts val="0"/>
              </a:spcBef>
            </a:pPr>
            <a:r>
              <a:rPr lang="en-US" sz="4400" dirty="0">
                <a:effectLst/>
                <a:latin typeface="Calibri"/>
                <a:ea typeface="DengXian"/>
                <a:cs typeface="Times New Roman"/>
              </a:rPr>
              <a:t>80-85% Perceived Intensity Levels-</a:t>
            </a:r>
          </a:p>
          <a:p>
            <a:pPr lvl="3">
              <a:lnSpc>
                <a:spcPct val="107000"/>
              </a:lnSpc>
              <a:spcBef>
                <a:spcPts val="0"/>
              </a:spcBef>
            </a:pPr>
            <a:r>
              <a:rPr lang="en-US" sz="3300" dirty="0">
                <a:effectLst/>
                <a:latin typeface="Calibri"/>
                <a:ea typeface="Calibri" panose="020F0502020204030204" pitchFamily="34" charset="0"/>
                <a:cs typeface="Times New Roman"/>
              </a:rPr>
              <a:t>Mitts, bag work, footwork, partner drilling (controlled one for one drills)</a:t>
            </a:r>
          </a:p>
          <a:p>
            <a:pPr lvl="3">
              <a:lnSpc>
                <a:spcPct val="107000"/>
              </a:lnSpc>
              <a:spcBef>
                <a:spcPts val="0"/>
              </a:spcBef>
            </a:pPr>
            <a:r>
              <a:rPr lang="en-US" sz="3300" dirty="0">
                <a:effectLst/>
                <a:latin typeface="Calibri"/>
                <a:ea typeface="Calibri" panose="020F0502020204030204" pitchFamily="34" charset="0"/>
                <a:cs typeface="Times New Roman"/>
              </a:rPr>
              <a:t>Wrestling drilling at high intensity but not live.</a:t>
            </a:r>
            <a:r>
              <a:rPr lang="en-US" sz="3300" dirty="0">
                <a:latin typeface="Calibri"/>
                <a:ea typeface="Calibri" panose="020F0502020204030204" pitchFamily="34" charset="0"/>
                <a:cs typeface="Times New Roman"/>
              </a:rPr>
              <a:t>  </a:t>
            </a:r>
            <a:endParaRPr lang="en-US" sz="3300" dirty="0">
              <a:latin typeface="Calibri"/>
              <a:ea typeface="Calibri" panose="020F0502020204030204" pitchFamily="34" charset="0"/>
              <a:cs typeface="Times New Roman" panose="02020603050405020304" pitchFamily="18" charset="0"/>
            </a:endParaRPr>
          </a:p>
          <a:p>
            <a:pPr lvl="3">
              <a:lnSpc>
                <a:spcPct val="107000"/>
              </a:lnSpc>
              <a:spcBef>
                <a:spcPts val="0"/>
              </a:spcBef>
            </a:pPr>
            <a:r>
              <a:rPr lang="en-US" sz="3300" dirty="0">
                <a:effectLst/>
                <a:latin typeface="Calibri"/>
                <a:ea typeface="Calibri" panose="020F0502020204030204" pitchFamily="34" charset="0"/>
                <a:cs typeface="Times New Roman"/>
              </a:rPr>
              <a:t>Jujitsu live on ground. No scrambling to feet or back down</a:t>
            </a:r>
          </a:p>
          <a:p>
            <a:pPr lvl="3">
              <a:lnSpc>
                <a:spcPct val="107000"/>
              </a:lnSpc>
              <a:spcBef>
                <a:spcPts val="0"/>
              </a:spcBef>
            </a:pPr>
            <a:r>
              <a:rPr lang="en-US" sz="3300" dirty="0">
                <a:effectLst/>
                <a:latin typeface="Calibri"/>
                <a:ea typeface="DengXian"/>
                <a:cs typeface="Times New Roman"/>
              </a:rPr>
              <a:t>Post-exercise symptom check/RPE</a:t>
            </a:r>
          </a:p>
          <a:p>
            <a:pPr lvl="3">
              <a:lnSpc>
                <a:spcPct val="107000"/>
              </a:lnSpc>
              <a:spcBef>
                <a:spcPts val="0"/>
              </a:spcBef>
            </a:pPr>
            <a:r>
              <a:rPr lang="en-US" sz="3300" dirty="0">
                <a:effectLst/>
                <a:latin typeface="Calibri"/>
                <a:ea typeface="Calibri" panose="020F0502020204030204" pitchFamily="34" charset="0"/>
                <a:cs typeface="Times New Roman"/>
              </a:rPr>
              <a:t>If all above can be tolerated without symptoms progress to MMA phase 5</a:t>
            </a:r>
          </a:p>
          <a:p>
            <a:pPr lvl="3">
              <a:lnSpc>
                <a:spcPct val="107000"/>
              </a:lnSpc>
              <a:spcBef>
                <a:spcPts val="0"/>
              </a:spcBef>
            </a:pPr>
            <a:endParaRPr lang="en-US" sz="3300" dirty="0">
              <a:latin typeface="Calibri"/>
              <a:ea typeface="Calibri" panose="020F0502020204030204" pitchFamily="34" charset="0"/>
              <a:cs typeface="Times New Roman"/>
            </a:endParaRPr>
          </a:p>
          <a:p>
            <a:pPr lvl="3">
              <a:lnSpc>
                <a:spcPct val="107000"/>
              </a:lnSpc>
              <a:spcBef>
                <a:spcPts val="0"/>
              </a:spcBef>
            </a:pPr>
            <a:endParaRPr lang="en-US" sz="3300" dirty="0">
              <a:effectLst/>
              <a:latin typeface="Calibri"/>
              <a:ea typeface="Calibri" panose="020F0502020204030204" pitchFamily="34" charset="0"/>
              <a:cs typeface="Times New Roman"/>
            </a:endParaRPr>
          </a:p>
          <a:p>
            <a:pPr lvl="3">
              <a:lnSpc>
                <a:spcPct val="107000"/>
              </a:lnSpc>
              <a:spcBef>
                <a:spcPts val="0"/>
              </a:spcBef>
            </a:pPr>
            <a:endParaRPr lang="en-US" sz="3300" dirty="0">
              <a:latin typeface="Calibri"/>
              <a:ea typeface="Calibri" panose="020F0502020204030204" pitchFamily="34" charset="0"/>
              <a:cs typeface="Times New Roman"/>
            </a:endParaRPr>
          </a:p>
          <a:p>
            <a:pPr lvl="3">
              <a:lnSpc>
                <a:spcPct val="107000"/>
              </a:lnSpc>
              <a:spcBef>
                <a:spcPts val="0"/>
              </a:spcBef>
            </a:pPr>
            <a:endParaRPr lang="en-US" sz="3300" dirty="0">
              <a:effectLst/>
              <a:latin typeface="Calibri"/>
              <a:ea typeface="Calibri" panose="020F0502020204030204" pitchFamily="34" charset="0"/>
              <a:cs typeface="Times New Roman"/>
            </a:endParaRPr>
          </a:p>
          <a:p>
            <a:pPr marL="914400" lvl="2" indent="0">
              <a:lnSpc>
                <a:spcPct val="107000"/>
              </a:lnSpc>
              <a:spcBef>
                <a:spcPts val="0"/>
              </a:spcBef>
              <a:buNone/>
            </a:pPr>
            <a:endParaRPr lang="en-US" sz="3600" dirty="0">
              <a:effectLst/>
              <a:highlight>
                <a:srgbClr val="FF0000"/>
              </a:highlight>
              <a:latin typeface="Calibri"/>
              <a:ea typeface="DengXian"/>
              <a:cs typeface="Times New Roman"/>
            </a:endParaRPr>
          </a:p>
          <a:p>
            <a:pPr marL="914400" lvl="2" indent="0">
              <a:lnSpc>
                <a:spcPct val="107000"/>
              </a:lnSpc>
              <a:spcBef>
                <a:spcPts val="0"/>
              </a:spcBef>
              <a:buNone/>
            </a:pPr>
            <a:endParaRPr lang="en-US" sz="3600" dirty="0">
              <a:highlight>
                <a:srgbClr val="FF0000"/>
              </a:highlight>
              <a:latin typeface="Calibri"/>
              <a:ea typeface="DengXian"/>
              <a:cs typeface="Times New Roman"/>
            </a:endParaRPr>
          </a:p>
          <a:p>
            <a:pPr marL="914400" lvl="2" indent="0">
              <a:lnSpc>
                <a:spcPct val="107000"/>
              </a:lnSpc>
              <a:spcBef>
                <a:spcPts val="0"/>
              </a:spcBef>
              <a:buNone/>
            </a:pPr>
            <a:r>
              <a:rPr lang="en-US" sz="3600" dirty="0">
                <a:highlight>
                  <a:srgbClr val="FF0000"/>
                </a:highlight>
                <a:latin typeface="Calibri"/>
                <a:ea typeface="DengXian"/>
                <a:cs typeface="Times New Roman"/>
              </a:rPr>
              <a:t>Phase 5 MMA: </a:t>
            </a:r>
            <a:endParaRPr lang="en-US" sz="3600" dirty="0">
              <a:latin typeface="Calibri"/>
              <a:ea typeface="DengXian"/>
              <a:cs typeface="Times New Roman"/>
            </a:endParaRPr>
          </a:p>
          <a:p>
            <a:pPr lvl="2">
              <a:lnSpc>
                <a:spcPct val="107000"/>
              </a:lnSpc>
              <a:spcBef>
                <a:spcPts val="0"/>
              </a:spcBef>
            </a:pPr>
            <a:r>
              <a:rPr lang="en-US" sz="4400" dirty="0">
                <a:effectLst/>
                <a:latin typeface="Calibri"/>
                <a:ea typeface="Calibri" panose="020F0502020204030204" pitchFamily="34" charset="0"/>
                <a:cs typeface="Times New Roman"/>
              </a:rPr>
              <a:t>90%</a:t>
            </a:r>
            <a:r>
              <a:rPr lang="en-US" sz="4400" dirty="0">
                <a:latin typeface="Calibri"/>
                <a:ea typeface="Calibri" panose="020F0502020204030204" pitchFamily="34" charset="0"/>
                <a:cs typeface="Times New Roman"/>
              </a:rPr>
              <a:t> </a:t>
            </a:r>
            <a:r>
              <a:rPr lang="en-US" sz="4400" dirty="0">
                <a:effectLst/>
                <a:latin typeface="Calibri"/>
                <a:ea typeface="Calibri" panose="020F0502020204030204" pitchFamily="34" charset="0"/>
                <a:cs typeface="Times New Roman"/>
              </a:rPr>
              <a:t> Perceived Intensity Levels</a:t>
            </a:r>
          </a:p>
          <a:p>
            <a:pPr lvl="3">
              <a:lnSpc>
                <a:spcPct val="107000"/>
              </a:lnSpc>
              <a:spcBef>
                <a:spcPts val="0"/>
              </a:spcBef>
              <a:buFont typeface="Symbol" panose="05050102010706020507" pitchFamily="18" charset="2"/>
              <a:buChar char=""/>
            </a:pPr>
            <a:r>
              <a:rPr lang="en-US" sz="3300" dirty="0">
                <a:effectLst/>
                <a:latin typeface="Calibri"/>
                <a:ea typeface="Calibri" panose="020F0502020204030204" pitchFamily="34" charset="0"/>
                <a:cs typeface="Times New Roman"/>
              </a:rPr>
              <a:t>Striking-stay drilling but with more speed and for longer periods</a:t>
            </a:r>
            <a:r>
              <a:rPr lang="en-US" sz="3300" dirty="0">
                <a:latin typeface="Calibri"/>
                <a:ea typeface="Calibri" panose="020F0502020204030204" pitchFamily="34" charset="0"/>
                <a:cs typeface="Times New Roman"/>
              </a:rPr>
              <a:t> </a:t>
            </a:r>
            <a:endParaRPr lang="en-US" sz="3300" dirty="0">
              <a:effectLst/>
              <a:latin typeface="Calibri"/>
              <a:ea typeface="Calibri" panose="020F0502020204030204" pitchFamily="34" charset="0"/>
              <a:cs typeface="Times New Roman" panose="02020603050405020304" pitchFamily="18" charset="0"/>
            </a:endParaRPr>
          </a:p>
          <a:p>
            <a:pPr lvl="3">
              <a:lnSpc>
                <a:spcPct val="107000"/>
              </a:lnSpc>
              <a:spcBef>
                <a:spcPts val="0"/>
              </a:spcBef>
              <a:buFont typeface="Symbol" panose="05050102010706020507" pitchFamily="18" charset="2"/>
              <a:buChar char=""/>
            </a:pPr>
            <a:r>
              <a:rPr lang="en-US" sz="3300" dirty="0" err="1">
                <a:effectLst/>
                <a:latin typeface="Calibri"/>
                <a:ea typeface="Calibri" panose="020F0502020204030204" pitchFamily="34" charset="0"/>
                <a:cs typeface="Times New Roman"/>
              </a:rPr>
              <a:t>Fwd</a:t>
            </a:r>
            <a:r>
              <a:rPr lang="en-US" sz="3300" dirty="0">
                <a:effectLst/>
                <a:latin typeface="Calibri"/>
                <a:ea typeface="Calibri" panose="020F0502020204030204" pitchFamily="34" charset="0"/>
                <a:cs typeface="Times New Roman"/>
              </a:rPr>
              <a:t> and </a:t>
            </a:r>
            <a:r>
              <a:rPr lang="en-US" sz="3300" dirty="0" err="1">
                <a:effectLst/>
                <a:latin typeface="Calibri"/>
                <a:ea typeface="Calibri" panose="020F0502020204030204" pitchFamily="34" charset="0"/>
                <a:cs typeface="Times New Roman"/>
              </a:rPr>
              <a:t>bkwd</a:t>
            </a:r>
            <a:r>
              <a:rPr lang="en-US" sz="3300" dirty="0">
                <a:effectLst/>
                <a:latin typeface="Calibri"/>
                <a:ea typeface="Calibri" panose="020F0502020204030204" pitchFamily="34" charset="0"/>
                <a:cs typeface="Times New Roman"/>
              </a:rPr>
              <a:t> rolling (very important with vestibular concussion)</a:t>
            </a:r>
            <a:r>
              <a:rPr lang="en-US" sz="3300" dirty="0">
                <a:latin typeface="Calibri"/>
                <a:ea typeface="Calibri" panose="020F0502020204030204" pitchFamily="34" charset="0"/>
                <a:cs typeface="Times New Roman"/>
              </a:rPr>
              <a:t> </a:t>
            </a:r>
            <a:endParaRPr lang="en-US" sz="3300" dirty="0">
              <a:effectLst/>
              <a:latin typeface="Calibri"/>
              <a:ea typeface="Calibri" panose="020F0502020204030204" pitchFamily="34" charset="0"/>
              <a:cs typeface="Times New Roman" panose="02020603050405020304" pitchFamily="18" charset="0"/>
            </a:endParaRPr>
          </a:p>
          <a:p>
            <a:pPr lvl="3">
              <a:lnSpc>
                <a:spcPct val="107000"/>
              </a:lnSpc>
              <a:spcBef>
                <a:spcPts val="0"/>
              </a:spcBef>
              <a:buFont typeface="Symbol" panose="05050102010706020507" pitchFamily="18" charset="2"/>
              <a:buChar char=""/>
            </a:pPr>
            <a:r>
              <a:rPr lang="en-US" sz="3300" dirty="0">
                <a:effectLst/>
                <a:latin typeface="Calibri"/>
                <a:ea typeface="Calibri" panose="020F0502020204030204" pitchFamily="34" charset="0"/>
                <a:cs typeface="Times New Roman"/>
              </a:rPr>
              <a:t>Wrestling drilling-progress time</a:t>
            </a:r>
            <a:r>
              <a:rPr lang="en-US" sz="3300" dirty="0">
                <a:latin typeface="Calibri"/>
                <a:ea typeface="Calibri" panose="020F0502020204030204" pitchFamily="34" charset="0"/>
                <a:cs typeface="Times New Roman"/>
              </a:rPr>
              <a:t> </a:t>
            </a:r>
            <a:endParaRPr lang="en-US" sz="3300" dirty="0">
              <a:effectLst/>
              <a:latin typeface="Calibri"/>
              <a:ea typeface="Calibri" panose="020F0502020204030204" pitchFamily="34" charset="0"/>
              <a:cs typeface="Times New Roman" panose="02020603050405020304" pitchFamily="18" charset="0"/>
            </a:endParaRPr>
          </a:p>
          <a:p>
            <a:pPr lvl="3">
              <a:lnSpc>
                <a:spcPct val="107000"/>
              </a:lnSpc>
              <a:spcBef>
                <a:spcPts val="0"/>
              </a:spcBef>
              <a:spcAft>
                <a:spcPts val="800"/>
              </a:spcAft>
              <a:buFont typeface="Symbol" panose="05050102010706020507" pitchFamily="18" charset="2"/>
              <a:buChar char=""/>
            </a:pPr>
            <a:r>
              <a:rPr lang="en-US" sz="3300" dirty="0">
                <a:effectLst/>
                <a:latin typeface="Calibri"/>
                <a:ea typeface="Calibri" panose="020F0502020204030204" pitchFamily="34" charset="0"/>
                <a:cs typeface="Times New Roman"/>
              </a:rPr>
              <a:t>Jujitsu live rolls</a:t>
            </a:r>
          </a:p>
          <a:p>
            <a:pPr lvl="3">
              <a:lnSpc>
                <a:spcPct val="107000"/>
              </a:lnSpc>
              <a:spcBef>
                <a:spcPts val="0"/>
              </a:spcBef>
              <a:spcAft>
                <a:spcPts val="800"/>
              </a:spcAft>
              <a:buFont typeface="Symbol" panose="05050102010706020507" pitchFamily="18" charset="2"/>
              <a:buChar char=""/>
            </a:pPr>
            <a:r>
              <a:rPr lang="en-US" sz="3300" dirty="0">
                <a:effectLst/>
                <a:latin typeface="Calibri"/>
                <a:ea typeface="DengXian"/>
                <a:cs typeface="Times New Roman"/>
              </a:rPr>
              <a:t>Post-exercise symptom check/RPE</a:t>
            </a:r>
          </a:p>
          <a:p>
            <a:pPr lvl="3">
              <a:lnSpc>
                <a:spcPct val="107000"/>
              </a:lnSpc>
              <a:spcBef>
                <a:spcPts val="0"/>
              </a:spcBef>
              <a:spcAft>
                <a:spcPts val="800"/>
              </a:spcAft>
              <a:buFont typeface="Symbol" panose="05050102010706020507" pitchFamily="18" charset="2"/>
              <a:buChar char=""/>
            </a:pPr>
            <a:r>
              <a:rPr lang="en-US" sz="3300" dirty="0">
                <a:effectLst/>
                <a:latin typeface="Calibri"/>
                <a:ea typeface="Calibri" panose="020F0502020204030204" pitchFamily="34" charset="0"/>
                <a:cs typeface="Times New Roman"/>
              </a:rPr>
              <a:t>If all above can be tolerated without symptoms progress to MMA phase 6</a:t>
            </a:r>
          </a:p>
          <a:p>
            <a:pPr lvl="1"/>
            <a:endParaRPr lang="en-US" dirty="0"/>
          </a:p>
        </p:txBody>
      </p:sp>
      <p:pic>
        <p:nvPicPr>
          <p:cNvPr id="13316" name="Picture 4" descr="UFC 229: The Art of Khabib's Wrestling - YouTube">
            <a:extLst>
              <a:ext uri="{FF2B5EF4-FFF2-40B4-BE49-F238E27FC236}">
                <a16:creationId xmlns:a16="http://schemas.microsoft.com/office/drawing/2014/main" id="{32DB26E5-1837-4C6A-94C6-CA9835D45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199" y="4963844"/>
            <a:ext cx="3238500" cy="181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971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EBD9-B14B-4889-B067-AD561A42937D}"/>
              </a:ext>
            </a:extLst>
          </p:cNvPr>
          <p:cNvSpPr>
            <a:spLocks noGrp="1"/>
          </p:cNvSpPr>
          <p:nvPr>
            <p:ph type="title"/>
          </p:nvPr>
        </p:nvSpPr>
        <p:spPr>
          <a:xfrm>
            <a:off x="447261" y="28620"/>
            <a:ext cx="10515600" cy="1325563"/>
          </a:xfrm>
        </p:spPr>
        <p:txBody>
          <a:bodyPr/>
          <a:lstStyle/>
          <a:p>
            <a:r>
              <a:rPr lang="en-US">
                <a:solidFill>
                  <a:srgbClr val="FF0000"/>
                </a:solidFill>
              </a:rPr>
              <a:t>UFCPI: Return to Sport Protocol</a:t>
            </a:r>
          </a:p>
        </p:txBody>
      </p:sp>
      <p:sp>
        <p:nvSpPr>
          <p:cNvPr id="3" name="Content Placeholder 2">
            <a:extLst>
              <a:ext uri="{FF2B5EF4-FFF2-40B4-BE49-F238E27FC236}">
                <a16:creationId xmlns:a16="http://schemas.microsoft.com/office/drawing/2014/main" id="{8269CBBC-4B3C-4D2E-BA3A-5F8E93D70C21}"/>
              </a:ext>
            </a:extLst>
          </p:cNvPr>
          <p:cNvSpPr>
            <a:spLocks noGrp="1"/>
          </p:cNvSpPr>
          <p:nvPr>
            <p:ph idx="1"/>
          </p:nvPr>
        </p:nvSpPr>
        <p:spPr>
          <a:xfrm>
            <a:off x="546652" y="1158391"/>
            <a:ext cx="10515600" cy="4351338"/>
          </a:xfrm>
        </p:spPr>
        <p:txBody>
          <a:bodyPr vert="horz" lIns="91440" tIns="45720" rIns="91440" bIns="45720" rtlCol="0" anchor="t">
            <a:normAutofit/>
          </a:bodyPr>
          <a:lstStyle/>
          <a:p>
            <a:r>
              <a:rPr lang="en-US" b="1" u="sng" dirty="0"/>
              <a:t>Stage 7</a:t>
            </a:r>
            <a:r>
              <a:rPr lang="en-US" dirty="0"/>
              <a:t>-Full contact Training</a:t>
            </a:r>
          </a:p>
          <a:p>
            <a:pPr lvl="1"/>
            <a:r>
              <a:rPr lang="en-US" dirty="0">
                <a:effectLst/>
                <a:latin typeface="Calibri"/>
                <a:ea typeface="Calibri" panose="020F0502020204030204" pitchFamily="34" charset="0"/>
                <a:cs typeface="Times New Roman"/>
              </a:rPr>
              <a:t>Symptom free, C3Logix, </a:t>
            </a:r>
            <a:r>
              <a:rPr lang="en-US" dirty="0" err="1">
                <a:effectLst/>
                <a:latin typeface="Calibri"/>
                <a:ea typeface="Calibri" panose="020F0502020204030204" pitchFamily="34" charset="0"/>
                <a:cs typeface="Times New Roman"/>
              </a:rPr>
              <a:t>Senaptec</a:t>
            </a:r>
            <a:r>
              <a:rPr lang="en-US" dirty="0">
                <a:effectLst/>
                <a:latin typeface="Calibri"/>
                <a:ea typeface="Calibri" panose="020F0502020204030204" pitchFamily="34" charset="0"/>
                <a:cs typeface="Times New Roman"/>
              </a:rPr>
              <a:t>, and medical exam MUST be at or below baseline</a:t>
            </a:r>
            <a:r>
              <a:rPr lang="en-US" dirty="0">
                <a:effectLst/>
                <a:latin typeface="Calibri"/>
                <a:ea typeface="DengXian"/>
                <a:cs typeface="Times New Roman"/>
              </a:rPr>
              <a:t> </a:t>
            </a:r>
          </a:p>
          <a:p>
            <a:pPr lvl="2"/>
            <a:r>
              <a:rPr lang="en-US" sz="1600" dirty="0">
                <a:effectLst/>
                <a:highlight>
                  <a:srgbClr val="FF0000"/>
                </a:highlight>
                <a:latin typeface="Calibri"/>
                <a:ea typeface="DengXian"/>
                <a:cs typeface="Times New Roman"/>
              </a:rPr>
              <a:t>Phase 6 MMA:</a:t>
            </a:r>
            <a:r>
              <a:rPr lang="en-US" sz="1600" dirty="0">
                <a:highlight>
                  <a:srgbClr val="FF0000"/>
                </a:highlight>
                <a:latin typeface="Calibri"/>
                <a:ea typeface="DengXian"/>
                <a:cs typeface="Times New Roman"/>
              </a:rPr>
              <a:t> </a:t>
            </a:r>
            <a:endParaRPr lang="en-US" sz="1600" dirty="0">
              <a:latin typeface="Calibri"/>
              <a:ea typeface="DengXian"/>
              <a:cs typeface="Times New Roman"/>
            </a:endParaRPr>
          </a:p>
          <a:p>
            <a:pPr marL="2114550" indent="-285750">
              <a:spcBef>
                <a:spcPts val="0"/>
              </a:spcBef>
            </a:pPr>
            <a:r>
              <a:rPr lang="en-US" sz="1800" dirty="0">
                <a:effectLst/>
                <a:latin typeface="Calibri"/>
                <a:ea typeface="Calibri" panose="020F0502020204030204" pitchFamily="34" charset="0"/>
                <a:cs typeface="Times New Roman"/>
              </a:rPr>
              <a:t>Full Perceived Intensity-</a:t>
            </a:r>
          </a:p>
          <a:p>
            <a:pPr lvl="6">
              <a:lnSpc>
                <a:spcPct val="107000"/>
              </a:lnSpc>
              <a:spcBef>
                <a:spcPts val="0"/>
              </a:spcBef>
              <a:buFont typeface="Symbol" panose="05050102010706020507" pitchFamily="18" charset="2"/>
              <a:buChar char=""/>
            </a:pPr>
            <a:r>
              <a:rPr lang="en-US" dirty="0">
                <a:effectLst/>
                <a:latin typeface="Calibri"/>
                <a:ea typeface="Calibri" panose="020F0502020204030204" pitchFamily="34" charset="0"/>
                <a:cs typeface="Times New Roman"/>
              </a:rPr>
              <a:t>Don’t spar more than once (three round total) the first week back</a:t>
            </a:r>
          </a:p>
          <a:p>
            <a:pPr lvl="6">
              <a:lnSpc>
                <a:spcPct val="107000"/>
              </a:lnSpc>
              <a:spcBef>
                <a:spcPts val="0"/>
              </a:spcBef>
              <a:buFont typeface="Symbol" panose="05050102010706020507" pitchFamily="18" charset="2"/>
              <a:buChar char=""/>
            </a:pPr>
            <a:r>
              <a:rPr lang="en-US" dirty="0">
                <a:latin typeface="Calibri"/>
                <a:ea typeface="Calibri" panose="020F0502020204030204" pitchFamily="34" charset="0"/>
                <a:cs typeface="Times New Roman"/>
              </a:rPr>
              <a:t>Pick your partner</a:t>
            </a:r>
            <a:endParaRPr lang="en-US" dirty="0">
              <a:effectLst/>
              <a:latin typeface="Calibri"/>
              <a:ea typeface="Calibri" panose="020F0502020204030204" pitchFamily="34" charset="0"/>
              <a:cs typeface="Times New Roman"/>
            </a:endParaRPr>
          </a:p>
          <a:p>
            <a:pPr lvl="6">
              <a:lnSpc>
                <a:spcPct val="107000"/>
              </a:lnSpc>
              <a:spcBef>
                <a:spcPts val="0"/>
              </a:spcBef>
              <a:buFont typeface="Symbol" panose="05050102010706020507" pitchFamily="18" charset="2"/>
              <a:buChar char=""/>
            </a:pPr>
            <a:r>
              <a:rPr lang="en-US" dirty="0">
                <a:effectLst/>
                <a:latin typeface="Calibri"/>
                <a:ea typeface="Calibri" panose="020F0502020204030204" pitchFamily="34" charset="0"/>
                <a:cs typeface="Times New Roman"/>
              </a:rPr>
              <a:t>Wrestling-live</a:t>
            </a:r>
            <a:r>
              <a:rPr lang="en-US" dirty="0">
                <a:latin typeface="Calibri"/>
                <a:ea typeface="Calibri" panose="020F0502020204030204" pitchFamily="34" charset="0"/>
                <a:cs typeface="Times New Roman"/>
              </a:rPr>
              <a:t> </a:t>
            </a:r>
            <a:endParaRPr lang="en-US" dirty="0">
              <a:effectLst/>
              <a:latin typeface="Calibri"/>
              <a:ea typeface="Calibri" panose="020F0502020204030204" pitchFamily="34" charset="0"/>
              <a:cs typeface="Times New Roman" panose="02020603050405020304" pitchFamily="18" charset="0"/>
            </a:endParaRPr>
          </a:p>
          <a:p>
            <a:pPr lvl="6">
              <a:lnSpc>
                <a:spcPct val="107000"/>
              </a:lnSpc>
              <a:spcBef>
                <a:spcPts val="0"/>
              </a:spcBef>
              <a:buFont typeface="Symbol" panose="05050102010706020507" pitchFamily="18" charset="2"/>
              <a:buChar char=""/>
            </a:pPr>
            <a:r>
              <a:rPr lang="en-US" dirty="0">
                <a:effectLst/>
                <a:latin typeface="Calibri"/>
                <a:ea typeface="Calibri" panose="020F0502020204030204" pitchFamily="34" charset="0"/>
                <a:cs typeface="Times New Roman"/>
              </a:rPr>
              <a:t>Progressively add rounds over the course of weeks until you reach 2 sparring sessions of 5 rounds</a:t>
            </a:r>
          </a:p>
          <a:p>
            <a:pPr lvl="6">
              <a:lnSpc>
                <a:spcPct val="107000"/>
              </a:lnSpc>
              <a:spcBef>
                <a:spcPts val="0"/>
              </a:spcBef>
              <a:spcAft>
                <a:spcPts val="800"/>
              </a:spcAft>
              <a:buFont typeface="Symbol" panose="05050102010706020507" pitchFamily="18" charset="2"/>
              <a:buChar char=""/>
            </a:pPr>
            <a:r>
              <a:rPr lang="en-US" dirty="0">
                <a:latin typeface="Calibri"/>
                <a:ea typeface="Calibri" panose="020F0502020204030204" pitchFamily="34" charset="0"/>
                <a:cs typeface="Times New Roman"/>
              </a:rPr>
              <a:t> </a:t>
            </a:r>
            <a:r>
              <a:rPr lang="en-US" dirty="0">
                <a:effectLst/>
                <a:latin typeface="Calibri"/>
                <a:ea typeface="Calibri" panose="020F0502020204030204" pitchFamily="34" charset="0"/>
                <a:cs typeface="Times New Roman"/>
              </a:rPr>
              <a:t>Return to full MMA-sparring (30 days)</a:t>
            </a:r>
            <a:r>
              <a:rPr lang="en-US" dirty="0">
                <a:effectLst/>
                <a:latin typeface="Calibri"/>
                <a:ea typeface="DengXian"/>
                <a:cs typeface="Times New Roman"/>
              </a:rPr>
              <a:t> </a:t>
            </a:r>
          </a:p>
          <a:p>
            <a:pPr marL="457200" lvl="1" indent="0">
              <a:buNone/>
            </a:pPr>
            <a:endParaRPr lang="en-US" dirty="0"/>
          </a:p>
        </p:txBody>
      </p:sp>
      <p:pic>
        <p:nvPicPr>
          <p:cNvPr id="17410" name="Picture 2" descr="Midnight Mania! Max Holloway will not spar ahead of Calvin Kattar fight -  MMAmania.com">
            <a:extLst>
              <a:ext uri="{FF2B5EF4-FFF2-40B4-BE49-F238E27FC236}">
                <a16:creationId xmlns:a16="http://schemas.microsoft.com/office/drawing/2014/main" id="{59E096F7-19AE-4990-BFE6-904A629AE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74" y="486101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Justin Gaethje admits that Donald Cerrone knocked him out in sparring in  2012 - MMAmania.com">
            <a:extLst>
              <a:ext uri="{FF2B5EF4-FFF2-40B4-BE49-F238E27FC236}">
                <a16:creationId xmlns:a16="http://schemas.microsoft.com/office/drawing/2014/main" id="{3504FE37-2D84-4DB5-ADF3-A5645B7AC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8628" y="4781505"/>
            <a:ext cx="2614612"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 picture containing person&#10;&#10;Description automatically generated">
            <a:extLst>
              <a:ext uri="{FF2B5EF4-FFF2-40B4-BE49-F238E27FC236}">
                <a16:creationId xmlns:a16="http://schemas.microsoft.com/office/drawing/2014/main" id="{91BA7817-0DF3-4AA6-9E79-2D5B4BECA0D0}"/>
              </a:ext>
            </a:extLst>
          </p:cNvPr>
          <p:cNvPicPr>
            <a:picLocks noChangeAspect="1"/>
          </p:cNvPicPr>
          <p:nvPr/>
        </p:nvPicPr>
        <p:blipFill>
          <a:blip r:embed="rId4"/>
          <a:stretch>
            <a:fillRect/>
          </a:stretch>
        </p:blipFill>
        <p:spPr>
          <a:xfrm>
            <a:off x="4626691" y="4780817"/>
            <a:ext cx="2524125" cy="1809750"/>
          </a:xfrm>
          <a:prstGeom prst="rect">
            <a:avLst/>
          </a:prstGeom>
        </p:spPr>
      </p:pic>
    </p:spTree>
    <p:extLst>
      <p:ext uri="{BB962C8B-B14F-4D97-AF65-F5344CB8AC3E}">
        <p14:creationId xmlns:p14="http://schemas.microsoft.com/office/powerpoint/2010/main" val="4089355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3255-5362-4A11-BC52-6ED0F9A64599}"/>
              </a:ext>
            </a:extLst>
          </p:cNvPr>
          <p:cNvSpPr>
            <a:spLocks noGrp="1"/>
          </p:cNvSpPr>
          <p:nvPr>
            <p:ph type="title"/>
          </p:nvPr>
        </p:nvSpPr>
        <p:spPr/>
        <p:txBody>
          <a:bodyPr>
            <a:normAutofit/>
          </a:bodyPr>
          <a:lstStyle/>
          <a:p>
            <a:r>
              <a:rPr lang="en-US" sz="2800">
                <a:solidFill>
                  <a:srgbClr val="FF0000"/>
                </a:solidFill>
              </a:rPr>
              <a:t>Post-Concussion Symptoms-Lingering Symptoms that aren’t resolving</a:t>
            </a:r>
            <a:r>
              <a:rPr lang="en-US" sz="2800"/>
              <a:t> </a:t>
            </a:r>
          </a:p>
        </p:txBody>
      </p:sp>
      <p:sp>
        <p:nvSpPr>
          <p:cNvPr id="3" name="Content Placeholder 2">
            <a:extLst>
              <a:ext uri="{FF2B5EF4-FFF2-40B4-BE49-F238E27FC236}">
                <a16:creationId xmlns:a16="http://schemas.microsoft.com/office/drawing/2014/main" id="{68CB3CE0-CCC0-4BE3-A998-334C7960A76F}"/>
              </a:ext>
            </a:extLst>
          </p:cNvPr>
          <p:cNvSpPr>
            <a:spLocks noGrp="1"/>
          </p:cNvSpPr>
          <p:nvPr>
            <p:ph idx="1"/>
          </p:nvPr>
        </p:nvSpPr>
        <p:spPr>
          <a:xfrm>
            <a:off x="642373" y="1460100"/>
            <a:ext cx="10515600" cy="4351338"/>
          </a:xfrm>
        </p:spPr>
        <p:txBody>
          <a:bodyPr vert="horz" lIns="91440" tIns="45720" rIns="91440" bIns="45720" rtlCol="0" anchor="t">
            <a:noAutofit/>
          </a:bodyPr>
          <a:lstStyle/>
          <a:p>
            <a:pPr marL="457200" marR="0">
              <a:spcBef>
                <a:spcPts val="0"/>
              </a:spcBef>
              <a:spcAft>
                <a:spcPts val="0"/>
              </a:spcAft>
            </a:pPr>
            <a:r>
              <a:rPr lang="en-US" sz="1800" u="sng">
                <a:effectLst/>
                <a:latin typeface="Calibri"/>
                <a:ea typeface="DengXian"/>
                <a:cs typeface="Times New Roman"/>
              </a:rPr>
              <a:t>Transcranial magnetic stimulation (TMS)</a:t>
            </a:r>
            <a:endParaRPr lang="en-US" sz="1800">
              <a:effectLst/>
              <a:latin typeface="Calibri"/>
              <a:ea typeface="DengXian"/>
              <a:cs typeface="Times New Roman"/>
            </a:endParaRPr>
          </a:p>
          <a:p>
            <a:pPr lvl="2">
              <a:lnSpc>
                <a:spcPct val="107000"/>
              </a:lnSpc>
              <a:spcBef>
                <a:spcPts val="0"/>
              </a:spcBef>
              <a:spcAft>
                <a:spcPts val="800"/>
              </a:spcAft>
              <a:buFont typeface="Symbol" panose="05050102010706020507" pitchFamily="18" charset="2"/>
              <a:buChar char=""/>
            </a:pPr>
            <a:r>
              <a:rPr lang="en-US" sz="1800">
                <a:effectLst/>
                <a:latin typeface="Calibri"/>
                <a:ea typeface="Calibri" panose="020F0502020204030204" pitchFamily="34" charset="0"/>
                <a:cs typeface="Times New Roman"/>
              </a:rPr>
              <a:t>Noninvasive form of brain stimulation in which a changing magnetic field is used to cause electric current at a specific area of the brain through electromagnetic induction.</a:t>
            </a:r>
            <a:r>
              <a:rPr lang="en-US" sz="1800">
                <a:latin typeface="Calibri"/>
                <a:ea typeface="Calibri" panose="020F0502020204030204" pitchFamily="34" charset="0"/>
                <a:cs typeface="Times New Roman"/>
              </a:rPr>
              <a:t>  </a:t>
            </a:r>
            <a:endParaRPr lang="en-US" sz="1800">
              <a:effectLst/>
              <a:latin typeface="Calibri"/>
              <a:ea typeface="Calibri" panose="020F0502020204030204" pitchFamily="34" charset="0"/>
              <a:cs typeface="Times New Roman" panose="02020603050405020304" pitchFamily="18" charset="0"/>
            </a:endParaRPr>
          </a:p>
          <a:p>
            <a:pPr marL="457200" marR="0">
              <a:spcBef>
                <a:spcPts val="0"/>
              </a:spcBef>
              <a:spcAft>
                <a:spcPts val="0"/>
              </a:spcAft>
            </a:pPr>
            <a:r>
              <a:rPr lang="en-US" sz="1800" u="sng" err="1">
                <a:effectLst/>
                <a:latin typeface="Calibri"/>
                <a:ea typeface="DengXian"/>
                <a:cs typeface="Times New Roman"/>
              </a:rPr>
              <a:t>qEEG</a:t>
            </a:r>
            <a:endParaRPr lang="en-US" sz="1800">
              <a:effectLst/>
              <a:latin typeface="Calibri"/>
              <a:ea typeface="DengXian"/>
              <a:cs typeface="Times New Roman"/>
            </a:endParaRPr>
          </a:p>
          <a:p>
            <a:pPr marL="1143000" marR="0" lvl="2" indent="-228600">
              <a:lnSpc>
                <a:spcPct val="107000"/>
              </a:lnSpc>
              <a:spcBef>
                <a:spcPts val="0"/>
              </a:spcBef>
              <a:spcAft>
                <a:spcPts val="800"/>
              </a:spcAft>
              <a:buFont typeface="Symbol" panose="05050102010706020507" pitchFamily="18" charset="2"/>
              <a:buChar char=""/>
            </a:pPr>
            <a:r>
              <a:rPr lang="en-US" sz="1800">
                <a:effectLst/>
                <a:latin typeface="Calibri"/>
                <a:ea typeface="Calibri" panose="020F0502020204030204" pitchFamily="34" charset="0"/>
                <a:cs typeface="Times New Roman"/>
              </a:rPr>
              <a:t>EEG and the derived </a:t>
            </a:r>
            <a:r>
              <a:rPr lang="en-US" sz="1800" err="1">
                <a:effectLst/>
                <a:latin typeface="Calibri"/>
                <a:ea typeface="Calibri" panose="020F0502020204030204" pitchFamily="34" charset="0"/>
                <a:cs typeface="Times New Roman"/>
              </a:rPr>
              <a:t>qEEG</a:t>
            </a:r>
            <a:r>
              <a:rPr lang="en-US" sz="1800">
                <a:effectLst/>
                <a:latin typeface="Calibri"/>
                <a:ea typeface="Calibri" panose="020F0502020204030204" pitchFamily="34" charset="0"/>
                <a:cs typeface="Times New Roman"/>
              </a:rPr>
              <a:t> information can be interpreted and used by experts for clinical tool to evaluate brain function and to track the changes in brain function due to various interventions suck as neurofeedback or medication</a:t>
            </a:r>
          </a:p>
          <a:p>
            <a:pPr marL="457200" marR="0">
              <a:spcBef>
                <a:spcPts val="0"/>
              </a:spcBef>
              <a:spcAft>
                <a:spcPts val="0"/>
              </a:spcAft>
            </a:pPr>
            <a:r>
              <a:rPr lang="en-US" sz="1800" u="sng" err="1">
                <a:effectLst/>
                <a:latin typeface="Calibri"/>
                <a:ea typeface="DengXian"/>
                <a:cs typeface="Times New Roman"/>
              </a:rPr>
              <a:t>Gyrostim</a:t>
            </a:r>
            <a:endParaRPr lang="en-US" sz="1800" u="sng">
              <a:effectLst/>
              <a:latin typeface="Calibri"/>
              <a:ea typeface="DengXian"/>
              <a:cs typeface="Times New Roman"/>
            </a:endParaRPr>
          </a:p>
          <a:p>
            <a:pPr marL="914400" lvl="1">
              <a:spcBef>
                <a:spcPts val="0"/>
              </a:spcBef>
            </a:pPr>
            <a:r>
              <a:rPr lang="en-US" sz="1400">
                <a:effectLst/>
                <a:latin typeface="Calibri"/>
                <a:ea typeface="Calibri" panose="020F0502020204030204" pitchFamily="34" charset="0"/>
                <a:cs typeface="Times New Roman"/>
              </a:rPr>
              <a:t>Computer controlled multi-axis rotating chair.</a:t>
            </a:r>
            <a:r>
              <a:rPr lang="en-US" sz="1400">
                <a:latin typeface="Calibri"/>
                <a:ea typeface="Calibri" panose="020F0502020204030204" pitchFamily="34" charset="0"/>
                <a:cs typeface="Times New Roman"/>
              </a:rPr>
              <a:t> </a:t>
            </a:r>
            <a:r>
              <a:rPr lang="en-US" sz="1400">
                <a:effectLst/>
                <a:latin typeface="Calibri"/>
                <a:ea typeface="Calibri" panose="020F0502020204030204" pitchFamily="34" charset="0"/>
                <a:cs typeface="Times New Roman"/>
              </a:rPr>
              <a:t> Safely rotates a person in pitch axis or the yaw axis, or both axes at the same time.</a:t>
            </a:r>
            <a:r>
              <a:rPr lang="en-US" sz="1400">
                <a:latin typeface="Calibri"/>
                <a:ea typeface="Calibri" panose="020F0502020204030204" pitchFamily="34" charset="0"/>
                <a:cs typeface="Times New Roman"/>
              </a:rPr>
              <a:t> </a:t>
            </a:r>
            <a:r>
              <a:rPr lang="en-US" sz="1400">
                <a:effectLst/>
                <a:latin typeface="Calibri"/>
                <a:ea typeface="Calibri" panose="020F0502020204030204" pitchFamily="34" charset="0"/>
                <a:cs typeface="Times New Roman"/>
              </a:rPr>
              <a:t> Its purpose is to combine vestibular stimulation with multi-sensory processing exercises. </a:t>
            </a:r>
            <a:r>
              <a:rPr lang="en-US" sz="1400">
                <a:effectLst/>
                <a:latin typeface="Calibri"/>
                <a:ea typeface="DengXian"/>
                <a:cs typeface="Times New Roman"/>
              </a:rPr>
              <a:t> </a:t>
            </a:r>
            <a:endParaRPr lang="en-US" sz="1400">
              <a:latin typeface="Calibri"/>
              <a:ea typeface="DengXian"/>
              <a:cs typeface="Times New Roman"/>
            </a:endParaRPr>
          </a:p>
          <a:p>
            <a:pPr marL="914400" lvl="1">
              <a:spcBef>
                <a:spcPts val="0"/>
              </a:spcBef>
            </a:pPr>
            <a:endParaRPr lang="en-US" sz="1400" u="sng">
              <a:effectLst/>
              <a:latin typeface="Calibri"/>
              <a:ea typeface="DengXian"/>
              <a:cs typeface="Times New Roman"/>
            </a:endParaRPr>
          </a:p>
          <a:p>
            <a:pPr marL="457200" marR="0">
              <a:spcBef>
                <a:spcPts val="0"/>
              </a:spcBef>
              <a:spcAft>
                <a:spcPts val="0"/>
              </a:spcAft>
            </a:pPr>
            <a:r>
              <a:rPr lang="en-US" sz="1800" u="sng">
                <a:latin typeface="Calibri"/>
                <a:ea typeface="DengXian"/>
                <a:cs typeface="Times New Roman"/>
              </a:rPr>
              <a:t>Re-evaluate Nutrition Interventions</a:t>
            </a:r>
            <a:r>
              <a:rPr lang="en-US" sz="1800">
                <a:effectLst/>
                <a:latin typeface="Calibri"/>
                <a:ea typeface="DengXian"/>
                <a:cs typeface="Times New Roman"/>
              </a:rPr>
              <a:t>	</a:t>
            </a:r>
          </a:p>
          <a:p>
            <a:pPr marL="457200" marR="0">
              <a:spcBef>
                <a:spcPts val="0"/>
              </a:spcBef>
              <a:spcAft>
                <a:spcPts val="0"/>
              </a:spcAft>
            </a:pPr>
            <a:endParaRPr lang="en-US" sz="1800" u="sng">
              <a:effectLst/>
              <a:latin typeface="Calibri"/>
              <a:ea typeface="DengXian"/>
              <a:cs typeface="Times New Roman"/>
            </a:endParaRPr>
          </a:p>
          <a:p>
            <a:pPr marL="457200" marR="0">
              <a:spcBef>
                <a:spcPts val="0"/>
              </a:spcBef>
              <a:spcAft>
                <a:spcPts val="0"/>
              </a:spcAft>
            </a:pPr>
            <a:r>
              <a:rPr lang="en-US" sz="1800" u="sng">
                <a:effectLst/>
                <a:latin typeface="Calibri"/>
                <a:ea typeface="DengXian"/>
                <a:cs typeface="Times New Roman"/>
              </a:rPr>
              <a:t>Prevention:</a:t>
            </a:r>
            <a:endParaRPr lang="en-US" sz="1800">
              <a:effectLst/>
              <a:latin typeface="Calibri"/>
              <a:ea typeface="DengXian"/>
              <a:cs typeface="Times New Roman"/>
            </a:endParaRPr>
          </a:p>
          <a:p>
            <a:pPr marL="1143000" marR="0" lvl="2" indent="-228600">
              <a:lnSpc>
                <a:spcPct val="107000"/>
              </a:lnSpc>
              <a:spcBef>
                <a:spcPts val="0"/>
              </a:spcBef>
              <a:spcAft>
                <a:spcPts val="0"/>
              </a:spcAft>
              <a:buFont typeface="Symbol" panose="05050102010706020507" pitchFamily="18" charset="2"/>
              <a:buChar char=""/>
            </a:pPr>
            <a:r>
              <a:rPr lang="en-US" sz="1800">
                <a:effectLst/>
                <a:latin typeface="Calibri"/>
                <a:ea typeface="Calibri" panose="020F0502020204030204" pitchFamily="34" charset="0"/>
                <a:cs typeface="Times New Roman"/>
              </a:rPr>
              <a:t>Sports Medicine</a:t>
            </a:r>
          </a:p>
          <a:p>
            <a:pPr marL="1600200" marR="0" lvl="3" indent="-228600">
              <a:lnSpc>
                <a:spcPct val="107000"/>
              </a:lnSpc>
              <a:spcBef>
                <a:spcPts val="0"/>
              </a:spcBef>
              <a:spcAft>
                <a:spcPts val="800"/>
              </a:spcAft>
              <a:buFont typeface="Symbol" panose="05050102010706020507" pitchFamily="18" charset="2"/>
              <a:buChar char=""/>
            </a:pPr>
            <a:r>
              <a:rPr lang="en-US">
                <a:effectLst/>
                <a:latin typeface="Calibri"/>
                <a:ea typeface="Calibri" panose="020F0502020204030204" pitchFamily="34" charset="0"/>
                <a:cs typeface="Times New Roman"/>
              </a:rPr>
              <a:t>Brain Games</a:t>
            </a:r>
          </a:p>
          <a:p>
            <a:pPr marL="1600200" marR="0" lvl="3" indent="-228600">
              <a:lnSpc>
                <a:spcPct val="107000"/>
              </a:lnSpc>
              <a:spcBef>
                <a:spcPts val="0"/>
              </a:spcBef>
              <a:spcAft>
                <a:spcPts val="800"/>
              </a:spcAft>
              <a:buFont typeface="Symbol" panose="05050102010706020507" pitchFamily="18" charset="2"/>
              <a:buChar char=""/>
            </a:pPr>
            <a:r>
              <a:rPr lang="en-US">
                <a:latin typeface="Calibri"/>
                <a:ea typeface="Calibri" panose="020F0502020204030204" pitchFamily="34" charset="0"/>
                <a:cs typeface="Times New Roman"/>
              </a:rPr>
              <a:t>Balance/Vestibular exercises</a:t>
            </a:r>
            <a:endParaRPr lang="en-US">
              <a:effectLst/>
              <a:latin typeface="Calibri"/>
              <a:ea typeface="Calibri" panose="020F0502020204030204" pitchFamily="34" charset="0"/>
              <a:cs typeface="Times New Roman"/>
            </a:endParaRPr>
          </a:p>
          <a:p>
            <a:pPr marL="1371600" marR="0" lvl="3" indent="0">
              <a:lnSpc>
                <a:spcPct val="107000"/>
              </a:lnSpc>
              <a:spcBef>
                <a:spcPts val="0"/>
              </a:spcBef>
              <a:spcAft>
                <a:spcPts val="800"/>
              </a:spcAft>
              <a:buNone/>
            </a:pPr>
            <a:endParaRPr lang="en-US">
              <a:effectLst/>
              <a:latin typeface="Calibri"/>
              <a:ea typeface="Calibri" panose="020F0502020204030204" pitchFamily="34" charset="0"/>
              <a:cs typeface="Times New Roman"/>
            </a:endParaRPr>
          </a:p>
          <a:p>
            <a:endParaRPr lang="en-US"/>
          </a:p>
        </p:txBody>
      </p:sp>
      <p:pic>
        <p:nvPicPr>
          <p:cNvPr id="16386" name="Picture 2" descr="EEG AND BRAINWAVES - BRIGHT BRAIN CENTRE - LONDON'S EEG, NEUROFEEDBACK AND  BRAIN STIMULATION CENTRE">
            <a:extLst>
              <a:ext uri="{FF2B5EF4-FFF2-40B4-BE49-F238E27FC236}">
                <a16:creationId xmlns:a16="http://schemas.microsoft.com/office/drawing/2014/main" id="{B41242B5-DFFC-4E61-A989-E9DF14966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191" y="4563872"/>
            <a:ext cx="3132896" cy="205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304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C2332F-8FCA-4128-87D7-1346823DD43F}"/>
              </a:ext>
            </a:extLst>
          </p:cNvPr>
          <p:cNvSpPr>
            <a:spLocks noGrp="1"/>
          </p:cNvSpPr>
          <p:nvPr>
            <p:ph type="title"/>
          </p:nvPr>
        </p:nvSpPr>
        <p:spPr>
          <a:xfrm>
            <a:off x="612648" y="1078992"/>
            <a:ext cx="6268770" cy="1536192"/>
          </a:xfrm>
        </p:spPr>
        <p:txBody>
          <a:bodyPr anchor="b">
            <a:normAutofit/>
          </a:bodyPr>
          <a:lstStyle/>
          <a:p>
            <a:r>
              <a:rPr lang="en-US" sz="5200">
                <a:solidFill>
                  <a:srgbClr val="FF0000"/>
                </a:solidFill>
              </a:rPr>
              <a:t>Take Home Messages</a:t>
            </a:r>
            <a:endParaRPr lang="en-US" sz="5200">
              <a:solidFill>
                <a:srgbClr val="FF0000"/>
              </a:solidFill>
              <a:cs typeface="Calibri Light"/>
            </a:endParaRPr>
          </a:p>
        </p:txBody>
      </p:sp>
      <p:sp>
        <p:nvSpPr>
          <p:cNvPr id="73" name="Rectangle 72">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9240D06-FEBF-42AE-BA9B-DACC4324B4C5}"/>
              </a:ext>
            </a:extLst>
          </p:cNvPr>
          <p:cNvSpPr>
            <a:spLocks noGrp="1"/>
          </p:cNvSpPr>
          <p:nvPr>
            <p:ph idx="1"/>
          </p:nvPr>
        </p:nvSpPr>
        <p:spPr>
          <a:xfrm>
            <a:off x="612648" y="3381248"/>
            <a:ext cx="6865670" cy="2800096"/>
          </a:xfrm>
        </p:spPr>
        <p:txBody>
          <a:bodyPr vert="horz" lIns="91440" tIns="45720" rIns="91440" bIns="45720" rtlCol="0" anchor="t">
            <a:normAutofit/>
          </a:bodyPr>
          <a:lstStyle/>
          <a:p>
            <a:pPr marL="514350" indent="-514350">
              <a:buAutoNum type="arabicPeriod"/>
            </a:pPr>
            <a:r>
              <a:rPr lang="en-US" sz="1500"/>
              <a:t>Identifying type of concussion-so appropriate treatment is performed.</a:t>
            </a:r>
            <a:endParaRPr lang="en-US" sz="1500">
              <a:cs typeface="Calibri" panose="020F0502020204030204"/>
            </a:endParaRPr>
          </a:p>
          <a:p>
            <a:pPr marL="514350" indent="-514350">
              <a:buAutoNum type="arabicPeriod"/>
            </a:pPr>
            <a:r>
              <a:rPr lang="en-US" sz="1500"/>
              <a:t>Relationships with athletes/coaches/teams influence the outcome measures of return to sport protocol.</a:t>
            </a:r>
            <a:endParaRPr lang="en-US" sz="1500">
              <a:cs typeface="Calibri" panose="020F0502020204030204"/>
            </a:endParaRPr>
          </a:p>
          <a:p>
            <a:pPr marL="514350" indent="-514350">
              <a:buAutoNum type="arabicPeriod"/>
            </a:pPr>
            <a:r>
              <a:rPr lang="en-US" sz="1500">
                <a:solidFill>
                  <a:srgbClr val="00B0F0"/>
                </a:solidFill>
                <a:cs typeface="Calibri" panose="020F0502020204030204"/>
              </a:rPr>
              <a:t>There is no one size fits all approach for individual cases</a:t>
            </a:r>
          </a:p>
          <a:p>
            <a:pPr marL="514350" indent="-514350">
              <a:buAutoNum type="arabicPeriod"/>
            </a:pPr>
            <a:r>
              <a:rPr lang="en-US" sz="1500">
                <a:cs typeface="Calibri" panose="020F0502020204030204"/>
              </a:rPr>
              <a:t>Nutrition interventions can mitigate both acute and chronic injury-energy availability, inflammation, secondary effects.</a:t>
            </a:r>
          </a:p>
          <a:p>
            <a:pPr marL="514350" indent="-514350">
              <a:buAutoNum type="arabicPeriod"/>
            </a:pPr>
            <a:r>
              <a:rPr lang="en-US" sz="1500">
                <a:solidFill>
                  <a:srgbClr val="00B0F0"/>
                </a:solidFill>
                <a:cs typeface="Calibri" panose="020F0502020204030204"/>
              </a:rPr>
              <a:t>Aerobic exercise can be beneficial with neuroplasticity of the brain after or within days of a TBI (Leddy et al., 2018).</a:t>
            </a:r>
          </a:p>
          <a:p>
            <a:pPr marL="514350" indent="-514350">
              <a:buAutoNum type="arabicPeriod"/>
            </a:pPr>
            <a:r>
              <a:rPr lang="en-US" sz="1500">
                <a:cs typeface="Calibri" panose="020F0502020204030204"/>
              </a:rPr>
              <a:t>EDUCATION, EDUCATION, EDUCATION</a:t>
            </a:r>
          </a:p>
          <a:p>
            <a:pPr marL="514350" indent="-514350">
              <a:buAutoNum type="arabicPeriod"/>
            </a:pPr>
            <a:endParaRPr lang="en-US" sz="1500">
              <a:cs typeface="Calibri" panose="020F0502020204030204"/>
            </a:endParaRPr>
          </a:p>
          <a:p>
            <a:pPr marL="514350" indent="-514350">
              <a:buAutoNum type="arabicPeriod"/>
            </a:pPr>
            <a:endParaRPr lang="en-US" sz="1500">
              <a:cs typeface="Calibri" panose="020F0502020204030204"/>
            </a:endParaRPr>
          </a:p>
          <a:p>
            <a:endParaRPr lang="en-US" sz="1500"/>
          </a:p>
          <a:p>
            <a:endParaRPr lang="en-US" sz="1500">
              <a:cs typeface="Calibri" panose="020F0502020204030204"/>
            </a:endParaRPr>
          </a:p>
        </p:txBody>
      </p:sp>
      <p:pic>
        <p:nvPicPr>
          <p:cNvPr id="15362" name="Picture 2" descr="Take away stock vector. Illustration of delivery, goods - 68135338">
            <a:extLst>
              <a:ext uri="{FF2B5EF4-FFF2-40B4-BE49-F238E27FC236}">
                <a16:creationId xmlns:a16="http://schemas.microsoft.com/office/drawing/2014/main" id="{1F2E909B-8EEA-4428-9501-D4C725C4C4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4066" y="1272395"/>
            <a:ext cx="4237686" cy="423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662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AD495B1-D0F6-4985-888D-8F05F4C1BA19}"/>
              </a:ext>
            </a:extLst>
          </p:cNvPr>
          <p:cNvPicPr>
            <a:picLocks noChangeAspect="1"/>
          </p:cNvPicPr>
          <p:nvPr/>
        </p:nvPicPr>
        <p:blipFill>
          <a:blip r:embed="rId2"/>
          <a:stretch>
            <a:fillRect/>
          </a:stretch>
        </p:blipFill>
        <p:spPr>
          <a:xfrm>
            <a:off x="5111784" y="4495985"/>
            <a:ext cx="1968430" cy="2056976"/>
          </a:xfrm>
          <a:prstGeom prst="rect">
            <a:avLst/>
          </a:prstGeom>
        </p:spPr>
      </p:pic>
      <p:pic>
        <p:nvPicPr>
          <p:cNvPr id="7" name="Picture 6">
            <a:extLst>
              <a:ext uri="{FF2B5EF4-FFF2-40B4-BE49-F238E27FC236}">
                <a16:creationId xmlns:a16="http://schemas.microsoft.com/office/drawing/2014/main" id="{A6FCF536-4720-4CB6-8699-BCA5E61D61B2}"/>
              </a:ext>
            </a:extLst>
          </p:cNvPr>
          <p:cNvPicPr>
            <a:picLocks noChangeAspect="1"/>
          </p:cNvPicPr>
          <p:nvPr/>
        </p:nvPicPr>
        <p:blipFill rotWithShape="1">
          <a:blip r:embed="rId3"/>
          <a:stretch/>
        </p:blipFill>
        <p:spPr>
          <a:xfrm>
            <a:off x="9319136" y="4341946"/>
            <a:ext cx="2092564" cy="2056976"/>
          </a:xfrm>
          <a:prstGeom prst="rect">
            <a:avLst/>
          </a:prstGeom>
        </p:spPr>
      </p:pic>
      <p:pic>
        <p:nvPicPr>
          <p:cNvPr id="4" name="Picture 3">
            <a:extLst>
              <a:ext uri="{FF2B5EF4-FFF2-40B4-BE49-F238E27FC236}">
                <a16:creationId xmlns:a16="http://schemas.microsoft.com/office/drawing/2014/main" id="{F4948F3E-59AB-4B49-B7B9-E9BA7AACF6BA}"/>
              </a:ext>
            </a:extLst>
          </p:cNvPr>
          <p:cNvPicPr>
            <a:picLocks noChangeAspect="1"/>
          </p:cNvPicPr>
          <p:nvPr/>
        </p:nvPicPr>
        <p:blipFill>
          <a:blip r:embed="rId4"/>
          <a:stretch>
            <a:fillRect/>
          </a:stretch>
        </p:blipFill>
        <p:spPr>
          <a:xfrm>
            <a:off x="390336" y="4341946"/>
            <a:ext cx="2957841" cy="2056976"/>
          </a:xfrm>
          <a:prstGeom prst="rect">
            <a:avLst/>
          </a:prstGeom>
        </p:spPr>
      </p:pic>
      <p:pic>
        <p:nvPicPr>
          <p:cNvPr id="8" name="Picture 7">
            <a:extLst>
              <a:ext uri="{FF2B5EF4-FFF2-40B4-BE49-F238E27FC236}">
                <a16:creationId xmlns:a16="http://schemas.microsoft.com/office/drawing/2014/main" id="{55C021BA-48A2-4802-A379-309A42BC23E3}"/>
              </a:ext>
            </a:extLst>
          </p:cNvPr>
          <p:cNvPicPr>
            <a:picLocks noChangeAspect="1"/>
          </p:cNvPicPr>
          <p:nvPr/>
        </p:nvPicPr>
        <p:blipFill>
          <a:blip r:embed="rId5"/>
          <a:stretch>
            <a:fillRect/>
          </a:stretch>
        </p:blipFill>
        <p:spPr>
          <a:xfrm>
            <a:off x="8340707" y="306579"/>
            <a:ext cx="3550260" cy="2056976"/>
          </a:xfrm>
          <a:prstGeom prst="rect">
            <a:avLst/>
          </a:prstGeom>
        </p:spPr>
      </p:pic>
      <p:pic>
        <p:nvPicPr>
          <p:cNvPr id="6" name="Picture 5">
            <a:extLst>
              <a:ext uri="{FF2B5EF4-FFF2-40B4-BE49-F238E27FC236}">
                <a16:creationId xmlns:a16="http://schemas.microsoft.com/office/drawing/2014/main" id="{D36C37D2-B90D-4077-807B-5DF2DC8ADB6B}"/>
              </a:ext>
            </a:extLst>
          </p:cNvPr>
          <p:cNvPicPr>
            <a:picLocks noChangeAspect="1"/>
          </p:cNvPicPr>
          <p:nvPr/>
        </p:nvPicPr>
        <p:blipFill rotWithShape="1">
          <a:blip r:embed="rId6"/>
          <a:srcRect r="7601"/>
          <a:stretch/>
        </p:blipFill>
        <p:spPr>
          <a:xfrm>
            <a:off x="390336" y="466934"/>
            <a:ext cx="3308163" cy="2056976"/>
          </a:xfrm>
          <a:prstGeom prst="rect">
            <a:avLst/>
          </a:prstGeom>
        </p:spPr>
      </p:pic>
      <p:pic>
        <p:nvPicPr>
          <p:cNvPr id="5" name="Picture 4">
            <a:extLst>
              <a:ext uri="{FF2B5EF4-FFF2-40B4-BE49-F238E27FC236}">
                <a16:creationId xmlns:a16="http://schemas.microsoft.com/office/drawing/2014/main" id="{33A132F4-BCEE-4B0B-9910-7EFB88224EE7}"/>
              </a:ext>
            </a:extLst>
          </p:cNvPr>
          <p:cNvPicPr>
            <a:picLocks noChangeAspect="1"/>
          </p:cNvPicPr>
          <p:nvPr/>
        </p:nvPicPr>
        <p:blipFill rotWithShape="1">
          <a:blip r:embed="rId7"/>
          <a:srcRect t="3657"/>
          <a:stretch/>
        </p:blipFill>
        <p:spPr>
          <a:xfrm>
            <a:off x="3907958" y="2362015"/>
            <a:ext cx="4271433" cy="1639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itle 1">
            <a:extLst>
              <a:ext uri="{FF2B5EF4-FFF2-40B4-BE49-F238E27FC236}">
                <a16:creationId xmlns:a16="http://schemas.microsoft.com/office/drawing/2014/main" id="{2835EF2F-0DD3-4F3F-9E57-DC029FE63DD9}"/>
              </a:ext>
            </a:extLst>
          </p:cNvPr>
          <p:cNvSpPr>
            <a:spLocks noGrp="1"/>
          </p:cNvSpPr>
          <p:nvPr>
            <p:ph type="title"/>
          </p:nvPr>
        </p:nvSpPr>
        <p:spPr>
          <a:xfrm>
            <a:off x="655320" y="397054"/>
            <a:ext cx="10515600" cy="1505883"/>
          </a:xfrm>
        </p:spPr>
        <p:txBody>
          <a:bodyPr vert="horz" lIns="91440" tIns="45720" rIns="91440" bIns="45720" rtlCol="0" anchor="ctr">
            <a:normAutofit fontScale="90000"/>
          </a:bodyPr>
          <a:lstStyle/>
          <a:p>
            <a:pPr algn="ctr"/>
            <a:r>
              <a:rPr lang="en-US" sz="5200" b="1" kern="1200" dirty="0">
                <a:solidFill>
                  <a:srgbClr val="C00000"/>
                </a:solidFill>
                <a:latin typeface="+mj-lt"/>
                <a:ea typeface="+mj-ea"/>
                <a:cs typeface="+mj-cs"/>
              </a:rPr>
              <a:t>Interdisciplinary </a:t>
            </a:r>
            <a:br>
              <a:rPr lang="en-US" sz="5200" b="1" kern="1200" dirty="0">
                <a:solidFill>
                  <a:srgbClr val="C00000"/>
                </a:solidFill>
                <a:latin typeface="+mj-lt"/>
                <a:ea typeface="+mj-ea"/>
                <a:cs typeface="+mj-cs"/>
              </a:rPr>
            </a:br>
            <a:r>
              <a:rPr lang="en-US" sz="5200" b="1" kern="1200" dirty="0">
                <a:solidFill>
                  <a:srgbClr val="C00000"/>
                </a:solidFill>
                <a:latin typeface="+mj-lt"/>
                <a:ea typeface="+mj-ea"/>
                <a:cs typeface="+mj-cs"/>
              </a:rPr>
              <a:t>Objectives</a:t>
            </a:r>
          </a:p>
        </p:txBody>
      </p:sp>
    </p:spTree>
    <p:extLst>
      <p:ext uri="{BB962C8B-B14F-4D97-AF65-F5344CB8AC3E}">
        <p14:creationId xmlns:p14="http://schemas.microsoft.com/office/powerpoint/2010/main" val="400140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591AE-FC85-41DC-B3B6-A59717403D1A}"/>
              </a:ext>
            </a:extLst>
          </p:cNvPr>
          <p:cNvSpPr>
            <a:spLocks noGrp="1"/>
          </p:cNvSpPr>
          <p:nvPr>
            <p:ph type="ctrTitle"/>
          </p:nvPr>
        </p:nvSpPr>
        <p:spPr>
          <a:xfrm>
            <a:off x="6894770" y="1532168"/>
            <a:ext cx="4087306" cy="2889114"/>
          </a:xfrm>
        </p:spPr>
        <p:txBody>
          <a:bodyPr anchor="b">
            <a:normAutofit/>
          </a:bodyPr>
          <a:lstStyle/>
          <a:p>
            <a:pPr algn="l"/>
            <a:r>
              <a:rPr lang="en-US" sz="5400" dirty="0">
                <a:solidFill>
                  <a:srgbClr val="FF0000"/>
                </a:solidFill>
              </a:rPr>
              <a:t>Questions</a:t>
            </a:r>
            <a:r>
              <a:rPr lang="en-US" sz="5400">
                <a:solidFill>
                  <a:srgbClr val="FF0000"/>
                </a:solidFill>
              </a:rPr>
              <a:t>?</a:t>
            </a:r>
            <a:endParaRPr lang="en-US" sz="5400" dirty="0">
              <a:solidFill>
                <a:srgbClr val="FF0000"/>
              </a:solidFill>
            </a:endParaRPr>
          </a:p>
        </p:txBody>
      </p:sp>
      <p:sp>
        <p:nvSpPr>
          <p:cNvPr id="3" name="Subtitle 2">
            <a:extLst>
              <a:ext uri="{FF2B5EF4-FFF2-40B4-BE49-F238E27FC236}">
                <a16:creationId xmlns:a16="http://schemas.microsoft.com/office/drawing/2014/main" id="{621CB62E-6DBB-4E19-9412-892AA114563E}"/>
              </a:ext>
            </a:extLst>
          </p:cNvPr>
          <p:cNvSpPr>
            <a:spLocks noGrp="1"/>
          </p:cNvSpPr>
          <p:nvPr>
            <p:ph type="subTitle" idx="1"/>
          </p:nvPr>
        </p:nvSpPr>
        <p:spPr>
          <a:xfrm>
            <a:off x="6452816" y="4595828"/>
            <a:ext cx="5978533" cy="2087578"/>
          </a:xfrm>
        </p:spPr>
        <p:txBody>
          <a:bodyPr vert="horz" lIns="91440" tIns="45720" rIns="91440" bIns="45720" rtlCol="0" anchor="t">
            <a:normAutofit/>
          </a:bodyPr>
          <a:lstStyle/>
          <a:p>
            <a:pPr algn="l"/>
            <a:r>
              <a:rPr lang="en-US" sz="1900" b="1">
                <a:cs typeface="Calibri"/>
              </a:rPr>
              <a:t>Contact Information</a:t>
            </a:r>
            <a:endParaRPr lang="en-US" sz="1900">
              <a:cs typeface="Calibri" panose="020F0502020204030204"/>
            </a:endParaRPr>
          </a:p>
          <a:p>
            <a:pPr marL="342900" indent="-342900" algn="l">
              <a:buChar char="•"/>
            </a:pPr>
            <a:r>
              <a:rPr lang="en-US" sz="1800">
                <a:ea typeface="+mn-lt"/>
                <a:cs typeface="+mn-lt"/>
              </a:rPr>
              <a:t>Heather Linden|hlinden@ufc.com|310-616-6765</a:t>
            </a:r>
            <a:endParaRPr lang="en-US" sz="1800">
              <a:cs typeface="Calibri"/>
            </a:endParaRPr>
          </a:p>
          <a:p>
            <a:pPr marL="342900" indent="-342900" algn="l">
              <a:buChar char="•"/>
            </a:pPr>
            <a:r>
              <a:rPr lang="en-US" sz="1800">
                <a:ea typeface="+mn-lt"/>
                <a:cs typeface="+mn-lt"/>
              </a:rPr>
              <a:t>Clint Wattenberg|cwattenberg@ufc.com|607-227-9344</a:t>
            </a:r>
          </a:p>
          <a:p>
            <a:pPr marL="342900" indent="-342900" algn="l">
              <a:buChar char="•"/>
            </a:pPr>
            <a:r>
              <a:rPr lang="en-US" sz="1800">
                <a:cs typeface="Calibri"/>
              </a:rPr>
              <a:t>Matthew Crawley|mcrawley@ufc.com|716-517-5654</a:t>
            </a:r>
          </a:p>
          <a:p>
            <a:pPr marL="342900" indent="-342900" algn="l">
              <a:buFont typeface="Arial" panose="020B0604020202020204" pitchFamily="34" charset="0"/>
              <a:buChar char="•"/>
            </a:pPr>
            <a:r>
              <a:rPr lang="en-US" sz="1800">
                <a:cs typeface="Calibri"/>
              </a:rPr>
              <a:t>Charles Stull|cstull@ufc.com|202-553-9281</a:t>
            </a:r>
          </a:p>
          <a:p>
            <a:pPr marL="342900" indent="-342900" algn="l">
              <a:buChar char="•"/>
            </a:pPr>
            <a:endParaRPr lang="en-US" sz="700"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Many question marks on black background">
            <a:extLst>
              <a:ext uri="{FF2B5EF4-FFF2-40B4-BE49-F238E27FC236}">
                <a16:creationId xmlns:a16="http://schemas.microsoft.com/office/drawing/2014/main" id="{23A4DB32-9FCC-41EF-BA6A-85B823D15D70}"/>
              </a:ext>
            </a:extLst>
          </p:cNvPr>
          <p:cNvPicPr>
            <a:picLocks noChangeAspect="1"/>
          </p:cNvPicPr>
          <p:nvPr/>
        </p:nvPicPr>
        <p:blipFill rotWithShape="1">
          <a:blip r:embed="rId2"/>
          <a:srcRect l="37483"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235924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0EB7-AF4C-4DBE-8D16-DFDBB803A300}"/>
              </a:ext>
            </a:extLst>
          </p:cNvPr>
          <p:cNvSpPr>
            <a:spLocks noGrp="1"/>
          </p:cNvSpPr>
          <p:nvPr>
            <p:ph type="title"/>
          </p:nvPr>
        </p:nvSpPr>
        <p:spPr/>
        <p:txBody>
          <a:bodyPr/>
          <a:lstStyle/>
          <a:p>
            <a:r>
              <a:rPr lang="en-US">
                <a:cs typeface="Calibri Light"/>
              </a:rPr>
              <a:t>References </a:t>
            </a:r>
            <a:endParaRPr lang="en-US"/>
          </a:p>
        </p:txBody>
      </p:sp>
      <p:sp>
        <p:nvSpPr>
          <p:cNvPr id="3" name="Content Placeholder 2">
            <a:extLst>
              <a:ext uri="{FF2B5EF4-FFF2-40B4-BE49-F238E27FC236}">
                <a16:creationId xmlns:a16="http://schemas.microsoft.com/office/drawing/2014/main" id="{3A10C5F0-20E7-4503-90CD-3441785572B8}"/>
              </a:ext>
            </a:extLst>
          </p:cNvPr>
          <p:cNvSpPr>
            <a:spLocks noGrp="1"/>
          </p:cNvSpPr>
          <p:nvPr>
            <p:ph idx="1"/>
          </p:nvPr>
        </p:nvSpPr>
        <p:spPr/>
        <p:txBody>
          <a:bodyPr vert="horz" lIns="91440" tIns="45720" rIns="91440" bIns="45720" rtlCol="0" anchor="t">
            <a:normAutofit/>
          </a:bodyPr>
          <a:lstStyle/>
          <a:p>
            <a:pPr marL="342900" indent="-342900">
              <a:buAutoNum type="arabicPeriod"/>
            </a:pPr>
            <a:r>
              <a:rPr lang="en-US" sz="1600" dirty="0">
                <a:ea typeface="+mn-lt"/>
                <a:cs typeface="+mn-lt"/>
              </a:rPr>
              <a:t>CDC. (2018, November 2). </a:t>
            </a:r>
            <a:r>
              <a:rPr lang="en-US" sz="1600" i="1" dirty="0">
                <a:ea typeface="+mn-lt"/>
                <a:cs typeface="+mn-lt"/>
              </a:rPr>
              <a:t>HEADS UP.</a:t>
            </a:r>
            <a:r>
              <a:rPr lang="en-US" sz="1600" dirty="0">
                <a:ea typeface="+mn-lt"/>
                <a:cs typeface="+mn-lt"/>
              </a:rPr>
              <a:t> Retrieved from Managing Return to Activities: https://www.cdc.gov/headsup/providers/return_to_activities.html </a:t>
            </a:r>
            <a:endParaRPr lang="en-US" dirty="0"/>
          </a:p>
          <a:p>
            <a:pPr marL="342900" indent="-342900">
              <a:buAutoNum type="arabicPeriod"/>
            </a:pPr>
            <a:r>
              <a:rPr lang="en-US" sz="1600" dirty="0">
                <a:ea typeface="+mn-lt"/>
                <a:cs typeface="+mn-lt"/>
              </a:rPr>
              <a:t>Haider, M., Leddy, J., Wilber, C., Viera, K., </a:t>
            </a:r>
            <a:r>
              <a:rPr lang="en-US" sz="1600" dirty="0" err="1">
                <a:ea typeface="+mn-lt"/>
                <a:cs typeface="+mn-lt"/>
              </a:rPr>
              <a:t>Bezherano</a:t>
            </a:r>
            <a:r>
              <a:rPr lang="en-US" sz="1600" dirty="0">
                <a:ea typeface="+mn-lt"/>
                <a:cs typeface="+mn-lt"/>
              </a:rPr>
              <a:t>, I., Wilkins, K., </a:t>
            </a:r>
            <a:r>
              <a:rPr lang="en-US" sz="1600" dirty="0" err="1">
                <a:ea typeface="+mn-lt"/>
                <a:cs typeface="+mn-lt"/>
              </a:rPr>
              <a:t>Miecznikowski</a:t>
            </a:r>
            <a:r>
              <a:rPr lang="en-US" sz="1600" dirty="0">
                <a:ea typeface="+mn-lt"/>
                <a:cs typeface="+mn-lt"/>
              </a:rPr>
              <a:t>, J &amp; Willer, B. (2019). The predictive capacity of the buffalo concussion treadmill test after sport-related concussion in adolescents. </a:t>
            </a:r>
            <a:r>
              <a:rPr lang="en-US" sz="1600" i="1" dirty="0">
                <a:ea typeface="+mn-lt"/>
                <a:cs typeface="+mn-lt"/>
              </a:rPr>
              <a:t>Frontiers in Neurology</a:t>
            </a:r>
            <a:r>
              <a:rPr lang="en-US" sz="1600" dirty="0">
                <a:ea typeface="+mn-lt"/>
                <a:cs typeface="+mn-lt"/>
              </a:rPr>
              <a:t>, </a:t>
            </a:r>
            <a:r>
              <a:rPr lang="en-US" sz="1600" i="1" dirty="0">
                <a:ea typeface="+mn-lt"/>
                <a:cs typeface="+mn-lt"/>
              </a:rPr>
              <a:t>10</a:t>
            </a:r>
            <a:r>
              <a:rPr lang="en-US" sz="1600" dirty="0">
                <a:ea typeface="+mn-lt"/>
                <a:cs typeface="+mn-lt"/>
              </a:rPr>
              <a:t>(395), 1-9.  https://doi.org/10.3389/fneur.2019.00395 </a:t>
            </a:r>
            <a:endParaRPr lang="en-US" dirty="0">
              <a:cs typeface="Calibri" panose="020F0502020204030204"/>
            </a:endParaRPr>
          </a:p>
          <a:p>
            <a:pPr marL="342900" indent="-342900">
              <a:buAutoNum type="arabicPeriod"/>
            </a:pPr>
            <a:r>
              <a:rPr lang="en-US" sz="1600" dirty="0">
                <a:ea typeface="+mn-lt"/>
                <a:cs typeface="+mn-lt"/>
              </a:rPr>
              <a:t>Leddy, J., Haider, M., Ellis, M., &amp; Willer, B. (2018). Exercise is medicine for concussion. </a:t>
            </a:r>
            <a:r>
              <a:rPr lang="en-US" sz="1600" i="1" dirty="0">
                <a:ea typeface="+mn-lt"/>
                <a:cs typeface="+mn-lt"/>
              </a:rPr>
              <a:t>Current Sports Medicine Concussion</a:t>
            </a:r>
            <a:r>
              <a:rPr lang="en-US" sz="1600" dirty="0">
                <a:ea typeface="+mn-lt"/>
                <a:cs typeface="+mn-lt"/>
              </a:rPr>
              <a:t>, </a:t>
            </a:r>
            <a:r>
              <a:rPr lang="en-US" sz="1600" i="1" dirty="0">
                <a:ea typeface="+mn-lt"/>
                <a:cs typeface="+mn-lt"/>
              </a:rPr>
              <a:t>17</a:t>
            </a:r>
            <a:r>
              <a:rPr lang="en-US" sz="1600" dirty="0">
                <a:ea typeface="+mn-lt"/>
                <a:cs typeface="+mn-lt"/>
              </a:rPr>
              <a:t>(8), 262-270.  https://doi.org/10.1249/JSR.0000000000000505 </a:t>
            </a:r>
          </a:p>
          <a:p>
            <a:pPr marL="342900" indent="-342900">
              <a:buAutoNum type="arabicPeriod"/>
            </a:pPr>
            <a:r>
              <a:rPr lang="en-US" sz="1600" dirty="0" err="1">
                <a:ea typeface="+mn-lt"/>
                <a:cs typeface="+mn-lt"/>
              </a:rPr>
              <a:t>Aubry</a:t>
            </a:r>
            <a:r>
              <a:rPr lang="en-US" sz="1600" dirty="0">
                <a:ea typeface="+mn-lt"/>
                <a:cs typeface="+mn-lt"/>
              </a:rPr>
              <a:t> M, Cantu R, Dvorak J, et al. Summary and Agreement statement of the 1st International Symposium on Concussion in Sport, Vienna 2001. Clin J Sport Med 2002; 12:6-11</a:t>
            </a:r>
          </a:p>
          <a:p>
            <a:pPr marL="342900" indent="-342900">
              <a:buAutoNum type="arabicPeriod"/>
            </a:pPr>
            <a:r>
              <a:rPr lang="en-US" sz="1600" dirty="0">
                <a:ea typeface="+mn-lt"/>
                <a:cs typeface="+mn-lt"/>
              </a:rPr>
              <a:t>UFCPI. (2021).  Cross-sectional performance analysis and projection of the UFC athlete. Volume: 2. </a:t>
            </a:r>
            <a:r>
              <a:rPr lang="en-US" sz="1600" dirty="0" err="1">
                <a:ea typeface="+mn-lt"/>
                <a:cs typeface="+mn-lt"/>
              </a:rPr>
              <a:t>Zuffa</a:t>
            </a:r>
            <a:endParaRPr lang="en-US" sz="1600" dirty="0">
              <a:ea typeface="+mn-lt"/>
              <a:cs typeface="+mn-lt"/>
            </a:endParaRPr>
          </a:p>
          <a:p>
            <a:pPr marL="342900" indent="-342900">
              <a:buAutoNum type="arabicPeriod"/>
            </a:pPr>
            <a:endParaRPr lang="en-US" sz="1600" dirty="0">
              <a:cs typeface="Calibri"/>
            </a:endParaRPr>
          </a:p>
          <a:p>
            <a:endParaRPr lang="en-US" sz="1600" dirty="0">
              <a:cs typeface="Calibri"/>
            </a:endParaRPr>
          </a:p>
        </p:txBody>
      </p:sp>
    </p:spTree>
    <p:extLst>
      <p:ext uri="{BB962C8B-B14F-4D97-AF65-F5344CB8AC3E}">
        <p14:creationId xmlns:p14="http://schemas.microsoft.com/office/powerpoint/2010/main" val="1831930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0367C96B-E98F-487D-B690-C70554E12F2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References Cont.</a:t>
            </a:r>
          </a:p>
        </p:txBody>
      </p:sp>
      <p:sp>
        <p:nvSpPr>
          <p:cNvPr id="30"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F52DF62B-EB93-4B98-8A47-F16D6111E6D2}"/>
              </a:ext>
            </a:extLst>
          </p:cNvPr>
          <p:cNvSpPr txBox="1">
            <a:spLocks noGrp="1"/>
          </p:cNvSpPr>
          <p:nvPr>
            <p:ph idx="4294967295"/>
          </p:nvPr>
        </p:nvSpPr>
        <p:spPr>
          <a:xfrm>
            <a:off x="838200" y="1825625"/>
            <a:ext cx="10515600" cy="4351338"/>
          </a:xfrm>
          <a:prstGeom prst="rect">
            <a:avLst/>
          </a:prstGeom>
        </p:spPr>
        <p:txBody>
          <a:bodyPr vert="horz" lIns="91440" tIns="45720" rIns="91440" bIns="45720" numCol="2" rtlCol="0">
            <a:normAutofit/>
          </a:bodyPr>
          <a:lstStyle/>
          <a:p>
            <a:pPr marL="457200">
              <a:spcBef>
                <a:spcPts val="0"/>
              </a:spcBef>
              <a:spcAft>
                <a:spcPts val="600"/>
              </a:spcAft>
            </a:pPr>
            <a:r>
              <a:rPr lang="en-US" sz="1100" b="0" i="0" dirty="0">
                <a:effectLst/>
              </a:rPr>
              <a:t>Dolan, E., </a:t>
            </a:r>
            <a:r>
              <a:rPr lang="en-US" sz="1100" b="0" i="0" dirty="0" err="1">
                <a:effectLst/>
              </a:rPr>
              <a:t>Gualano</a:t>
            </a:r>
            <a:r>
              <a:rPr lang="en-US" sz="1100" b="0" i="0" dirty="0">
                <a:effectLst/>
              </a:rPr>
              <a:t>, B., &amp; Rawson, E. S. (2018). Beyond muscle: The effects of creatine supplementation on brain creatine, cognitive processing, and traumatic brain injury. </a:t>
            </a:r>
            <a:r>
              <a:rPr lang="en-US" sz="1100" b="0" i="1" dirty="0">
                <a:effectLst/>
              </a:rPr>
              <a:t>European Journal of Sport Science,</a:t>
            </a:r>
            <a:r>
              <a:rPr lang="en-US" sz="1100" b="0" i="0" dirty="0">
                <a:effectLst/>
              </a:rPr>
              <a:t> </a:t>
            </a:r>
            <a:r>
              <a:rPr lang="en-US" sz="1100" b="0" i="1" dirty="0">
                <a:effectLst/>
              </a:rPr>
              <a:t>19</a:t>
            </a:r>
            <a:r>
              <a:rPr lang="en-US" sz="1100" b="0" i="0" dirty="0">
                <a:effectLst/>
              </a:rPr>
              <a:t>(1), 1-14. doi:10.1080/17461391.2018.1500644</a:t>
            </a:r>
          </a:p>
          <a:p>
            <a:pPr marL="457200">
              <a:spcBef>
                <a:spcPts val="0"/>
              </a:spcBef>
              <a:spcAft>
                <a:spcPts val="600"/>
              </a:spcAft>
            </a:pPr>
            <a:r>
              <a:rPr lang="en-US" sz="1100" dirty="0"/>
              <a:t>Eimear Dolan, Bruno </a:t>
            </a:r>
            <a:r>
              <a:rPr lang="en-US" sz="1100" dirty="0" err="1"/>
              <a:t>Gualano</a:t>
            </a:r>
            <a:r>
              <a:rPr lang="en-US" sz="1100" dirty="0"/>
              <a:t> &amp; Eric S. Rawson (2018): Beyond muscle: the effects of creatine supplementation on brain creatine, cognitive processing, and traumatic brain injury, European Journal of Sport Science, DOI: 10.1080/17461391.2018.1500644</a:t>
            </a:r>
          </a:p>
          <a:p>
            <a:pPr marL="457200">
              <a:spcBef>
                <a:spcPts val="0"/>
              </a:spcBef>
              <a:spcAft>
                <a:spcPts val="600"/>
              </a:spcAft>
            </a:pPr>
            <a:r>
              <a:rPr lang="en-US" sz="1100" b="0" i="0" dirty="0" err="1">
                <a:effectLst/>
              </a:rPr>
              <a:t>Elamin</a:t>
            </a:r>
            <a:r>
              <a:rPr lang="en-US" sz="1100" b="0" i="0" dirty="0">
                <a:effectLst/>
              </a:rPr>
              <a:t>, M., Ruskin, D. N., Masino, S. A., &amp; </a:t>
            </a:r>
            <a:r>
              <a:rPr lang="en-US" sz="1100" b="0" i="0" dirty="0" err="1">
                <a:effectLst/>
              </a:rPr>
              <a:t>Sacchetti</a:t>
            </a:r>
            <a:r>
              <a:rPr lang="en-US" sz="1100" b="0" i="0" dirty="0">
                <a:effectLst/>
              </a:rPr>
              <a:t>, P. (2018). Ketogenic Diet Modulates NAD -Dependent Enzymes and Reduces DNA Damage in Hippocampus. </a:t>
            </a:r>
            <a:r>
              <a:rPr lang="en-US" sz="1100" b="0" i="1" dirty="0">
                <a:effectLst/>
              </a:rPr>
              <a:t>Frontiers in Cellular Neuroscience,</a:t>
            </a:r>
            <a:r>
              <a:rPr lang="en-US" sz="1100" b="0" i="0" dirty="0">
                <a:effectLst/>
              </a:rPr>
              <a:t> </a:t>
            </a:r>
            <a:r>
              <a:rPr lang="en-US" sz="1100" b="0" i="1" dirty="0">
                <a:effectLst/>
              </a:rPr>
              <a:t>12</a:t>
            </a:r>
            <a:r>
              <a:rPr lang="en-US" sz="1100" b="0" i="0" dirty="0">
                <a:effectLst/>
              </a:rPr>
              <a:t>. doi:10.3389/fncel.2018.00263</a:t>
            </a:r>
            <a:endParaRPr lang="en-US" sz="1100" dirty="0"/>
          </a:p>
          <a:p>
            <a:pPr marL="457200">
              <a:spcBef>
                <a:spcPts val="0"/>
              </a:spcBef>
              <a:spcAft>
                <a:spcPts val="600"/>
              </a:spcAft>
            </a:pPr>
            <a:r>
              <a:rPr lang="en-US" sz="1100" dirty="0" err="1"/>
              <a:t>Griesbach</a:t>
            </a:r>
            <a:r>
              <a:rPr lang="en-US" sz="1100" dirty="0"/>
              <a:t> GS, </a:t>
            </a:r>
            <a:r>
              <a:rPr lang="en-US" sz="1100" dirty="0" err="1"/>
              <a:t>Hovda</a:t>
            </a:r>
            <a:r>
              <a:rPr lang="en-US" sz="1100" dirty="0"/>
              <a:t> DA, Gomez-Pinilla F. Exercise-induced improvement in cognitive performance after traumatic brain injury in rats is dependent on BDNF activation. Brain Res. 2009;1288:105-115</a:t>
            </a:r>
          </a:p>
          <a:p>
            <a:pPr marL="457200">
              <a:spcBef>
                <a:spcPts val="0"/>
              </a:spcBef>
              <a:spcAft>
                <a:spcPts val="600"/>
              </a:spcAft>
            </a:pPr>
            <a:r>
              <a:rPr lang="en-US" sz="1100" b="0" i="0" dirty="0">
                <a:effectLst/>
              </a:rPr>
              <a:t>Jessen, N.A., Munk, A.S.F., </a:t>
            </a:r>
            <a:r>
              <a:rPr lang="en-US" sz="1100" b="0" i="0" dirty="0" err="1">
                <a:effectLst/>
              </a:rPr>
              <a:t>Lundgaard</a:t>
            </a:r>
            <a:r>
              <a:rPr lang="en-US" sz="1100" b="0" i="0" dirty="0">
                <a:effectLst/>
              </a:rPr>
              <a:t>, I. </a:t>
            </a:r>
            <a:r>
              <a:rPr lang="en-US" sz="1100" b="0" i="1" dirty="0">
                <a:effectLst/>
              </a:rPr>
              <a:t>et al.</a:t>
            </a:r>
            <a:r>
              <a:rPr lang="en-US" sz="1100" b="0" i="0" dirty="0">
                <a:effectLst/>
              </a:rPr>
              <a:t> The Glymphatic System: A Beginner’s Guide. </a:t>
            </a:r>
            <a:r>
              <a:rPr lang="en-US" sz="1100" b="0" i="1" dirty="0" err="1">
                <a:effectLst/>
              </a:rPr>
              <a:t>Neurochem</a:t>
            </a:r>
            <a:r>
              <a:rPr lang="en-US" sz="1100" b="0" i="1" dirty="0">
                <a:effectLst/>
              </a:rPr>
              <a:t> Res</a:t>
            </a:r>
            <a:r>
              <a:rPr lang="en-US" sz="1100" b="0" i="0" dirty="0">
                <a:effectLst/>
              </a:rPr>
              <a:t> </a:t>
            </a:r>
            <a:r>
              <a:rPr lang="en-US" sz="1100" b="1" i="0" dirty="0">
                <a:effectLst/>
              </a:rPr>
              <a:t>40, </a:t>
            </a:r>
            <a:r>
              <a:rPr lang="en-US" sz="1100" b="0" i="0" dirty="0">
                <a:effectLst/>
              </a:rPr>
              <a:t>2583–2599 (2015). </a:t>
            </a:r>
            <a:r>
              <a:rPr lang="en-US" sz="1100" b="0" i="0" dirty="0">
                <a:effectLst/>
                <a:hlinkClick r:id="rId2">
                  <a:extLst>
                    <a:ext uri="{A12FA001-AC4F-418D-AE19-62706E023703}">
                      <ahyp:hlinkClr xmlns:ahyp="http://schemas.microsoft.com/office/drawing/2018/hyperlinkcolor" val="tx"/>
                    </a:ext>
                  </a:extLst>
                </a:hlinkClick>
              </a:rPr>
              <a:t>https://doi.org/10.1007/s11064-015-1581-6</a:t>
            </a:r>
            <a:endParaRPr lang="en-US" sz="1100" b="0" i="0" dirty="0">
              <a:effectLst/>
            </a:endParaRPr>
          </a:p>
          <a:p>
            <a:pPr marL="457200">
              <a:spcBef>
                <a:spcPts val="0"/>
              </a:spcBef>
              <a:spcAft>
                <a:spcPts val="600"/>
              </a:spcAft>
            </a:pPr>
            <a:r>
              <a:rPr lang="en-US" sz="1100" b="0" i="0" dirty="0">
                <a:effectLst/>
              </a:rPr>
              <a:t>Jensen, N. J., </a:t>
            </a:r>
            <a:r>
              <a:rPr lang="en-US" sz="1100" b="0" i="0" dirty="0" err="1">
                <a:effectLst/>
              </a:rPr>
              <a:t>Wodschow</a:t>
            </a:r>
            <a:r>
              <a:rPr lang="en-US" sz="1100" b="0" i="0" dirty="0">
                <a:effectLst/>
              </a:rPr>
              <a:t>, H. Z., Nilsson, M., &amp; </a:t>
            </a:r>
            <a:r>
              <a:rPr lang="en-US" sz="1100" b="0" i="0" dirty="0" err="1">
                <a:effectLst/>
              </a:rPr>
              <a:t>Rungby</a:t>
            </a:r>
            <a:r>
              <a:rPr lang="en-US" sz="1100" b="0" i="0" dirty="0">
                <a:effectLst/>
              </a:rPr>
              <a:t>, J. (2020). Effects of Ketone Bodies on Brain Metabolism and Function in Neurodegenerative Diseases. </a:t>
            </a:r>
            <a:r>
              <a:rPr lang="en-US" sz="1100" b="0" i="1" dirty="0">
                <a:effectLst/>
              </a:rPr>
              <a:t>International Journal of Molecular Sciences,</a:t>
            </a:r>
            <a:r>
              <a:rPr lang="en-US" sz="1100" b="0" i="0" dirty="0">
                <a:effectLst/>
              </a:rPr>
              <a:t> </a:t>
            </a:r>
            <a:r>
              <a:rPr lang="en-US" sz="1100" b="0" i="1" dirty="0">
                <a:effectLst/>
              </a:rPr>
              <a:t>21</a:t>
            </a:r>
            <a:r>
              <a:rPr lang="en-US" sz="1100" b="0" i="0" dirty="0">
                <a:effectLst/>
              </a:rPr>
              <a:t>(22), 8767. doi:10.3390/ijms21228767</a:t>
            </a:r>
            <a:endParaRPr lang="en-US" sz="1100" dirty="0"/>
          </a:p>
          <a:p>
            <a:pPr marL="457200">
              <a:spcBef>
                <a:spcPts val="0"/>
              </a:spcBef>
              <a:spcAft>
                <a:spcPts val="600"/>
              </a:spcAft>
            </a:pPr>
            <a:r>
              <a:rPr lang="en-US" sz="1100" b="0" i="0" dirty="0">
                <a:effectLst/>
              </a:rPr>
              <a:t>Kennedy, D. (2016). B Vitamins and the Brain: Mechanisms, Dose and Efficacy—A Review. </a:t>
            </a:r>
            <a:r>
              <a:rPr lang="en-US" sz="1100" b="0" i="1" dirty="0">
                <a:effectLst/>
              </a:rPr>
              <a:t>Nutrients,</a:t>
            </a:r>
            <a:r>
              <a:rPr lang="en-US" sz="1100" b="0" i="0" dirty="0">
                <a:effectLst/>
              </a:rPr>
              <a:t> </a:t>
            </a:r>
            <a:r>
              <a:rPr lang="en-US" sz="1100" b="0" i="1" dirty="0">
                <a:effectLst/>
              </a:rPr>
              <a:t>8</a:t>
            </a:r>
            <a:r>
              <a:rPr lang="en-US" sz="1100" b="0" i="0" dirty="0">
                <a:effectLst/>
              </a:rPr>
              <a:t>(2), 68. doi:10.3390/nu8020068</a:t>
            </a:r>
          </a:p>
          <a:p>
            <a:pPr marL="457200">
              <a:spcBef>
                <a:spcPts val="0"/>
              </a:spcBef>
              <a:spcAft>
                <a:spcPts val="600"/>
              </a:spcAft>
            </a:pPr>
            <a:r>
              <a:rPr lang="en-US" sz="1100" b="0" i="0" dirty="0" err="1">
                <a:effectLst/>
              </a:rPr>
              <a:t>Keshavarzi</a:t>
            </a:r>
            <a:r>
              <a:rPr lang="en-US" sz="1100" b="0" i="0" dirty="0">
                <a:effectLst/>
              </a:rPr>
              <a:t>, Z., </a:t>
            </a:r>
            <a:r>
              <a:rPr lang="en-US" sz="1100" b="0" i="0" dirty="0" err="1">
                <a:effectLst/>
              </a:rPr>
              <a:t>Afshari</a:t>
            </a:r>
            <a:r>
              <a:rPr lang="en-US" sz="1100" b="0" i="0" dirty="0">
                <a:effectLst/>
              </a:rPr>
              <a:t>, A. R., </a:t>
            </a:r>
            <a:r>
              <a:rPr lang="en-US" sz="1100" b="0" i="0" dirty="0" err="1">
                <a:effectLst/>
              </a:rPr>
              <a:t>Mohammadzadeh</a:t>
            </a:r>
            <a:r>
              <a:rPr lang="en-US" sz="1100" b="0" i="0" dirty="0">
                <a:effectLst/>
              </a:rPr>
              <a:t>, N., </a:t>
            </a:r>
            <a:r>
              <a:rPr lang="en-US" sz="1100" b="0" i="0" dirty="0" err="1">
                <a:effectLst/>
              </a:rPr>
              <a:t>Mohebbi</a:t>
            </a:r>
            <a:r>
              <a:rPr lang="en-US" sz="1100" b="0" i="0" dirty="0">
                <a:effectLst/>
              </a:rPr>
              <a:t>, M., </a:t>
            </a:r>
            <a:r>
              <a:rPr lang="en-US" sz="1100" b="0" i="0" dirty="0" err="1">
                <a:effectLst/>
              </a:rPr>
              <a:t>Mohebbi</a:t>
            </a:r>
            <a:r>
              <a:rPr lang="en-US" sz="1100" b="0" i="0" dirty="0">
                <a:effectLst/>
              </a:rPr>
              <a:t>, M., &amp; </a:t>
            </a:r>
            <a:r>
              <a:rPr lang="en-US" sz="1100" b="0" i="0" dirty="0" err="1">
                <a:effectLst/>
              </a:rPr>
              <a:t>Mollazadeh</a:t>
            </a:r>
            <a:r>
              <a:rPr lang="en-US" sz="1100" b="0" i="0" dirty="0">
                <a:effectLst/>
              </a:rPr>
              <a:t>, H. (2017). Traumatic Brain Injury and the Gastrointestinal Tract: The Role of Female Sexual Hormones. </a:t>
            </a:r>
            <a:r>
              <a:rPr lang="en-US" sz="1100" b="0" i="1" dirty="0">
                <a:effectLst/>
              </a:rPr>
              <a:t>Journal of Endocrinology and Metabolism,</a:t>
            </a:r>
            <a:r>
              <a:rPr lang="en-US" sz="1100" b="0" i="0" dirty="0">
                <a:effectLst/>
              </a:rPr>
              <a:t> </a:t>
            </a:r>
            <a:r>
              <a:rPr lang="en-US" sz="1100" b="0" i="1" dirty="0">
                <a:effectLst/>
              </a:rPr>
              <a:t>7</a:t>
            </a:r>
            <a:r>
              <a:rPr lang="en-US" sz="1100" b="0" i="0" dirty="0">
                <a:effectLst/>
              </a:rPr>
              <a:t>(6), 163-171. doi:10.14740/jem466w</a:t>
            </a:r>
          </a:p>
          <a:p>
            <a:pPr marL="457200">
              <a:spcBef>
                <a:spcPts val="0"/>
              </a:spcBef>
              <a:spcAft>
                <a:spcPts val="600"/>
              </a:spcAft>
            </a:pPr>
            <a:r>
              <a:rPr lang="en-US" sz="1100" dirty="0"/>
              <a:t>Kreider et al. Journal of the International Society of Sports Nutrition (2017) 14:18 DOI 10.1186/s12970-017-0173-z  </a:t>
            </a:r>
          </a:p>
          <a:p>
            <a:pPr marL="457200">
              <a:spcBef>
                <a:spcPts val="0"/>
              </a:spcBef>
              <a:spcAft>
                <a:spcPts val="600"/>
              </a:spcAft>
            </a:pPr>
            <a:r>
              <a:rPr lang="en-US" sz="1100" b="0" i="0" dirty="0">
                <a:effectLst/>
              </a:rPr>
              <a:t>Mathias, J., &amp; Alvaro, P. (2012). Prevalence of sleep disturbances, disorders, and problems following traumatic brain injury: A meta-analysis. </a:t>
            </a:r>
            <a:r>
              <a:rPr lang="en-US" sz="1100" b="0" i="1" dirty="0">
                <a:effectLst/>
              </a:rPr>
              <a:t>Sleep Medicine,</a:t>
            </a:r>
            <a:r>
              <a:rPr lang="en-US" sz="1100" b="0" i="0" dirty="0">
                <a:effectLst/>
              </a:rPr>
              <a:t> </a:t>
            </a:r>
            <a:r>
              <a:rPr lang="en-US" sz="1100" b="0" i="1" dirty="0">
                <a:effectLst/>
              </a:rPr>
              <a:t>13</a:t>
            </a:r>
            <a:r>
              <a:rPr lang="en-US" sz="1100" b="0" i="0" dirty="0">
                <a:effectLst/>
              </a:rPr>
              <a:t>(7), 898-905. doi:10.1016/j.sleep.2012.04.006</a:t>
            </a:r>
            <a:endParaRPr lang="en-US" sz="1100" dirty="0"/>
          </a:p>
          <a:p>
            <a:pPr marL="457200">
              <a:spcBef>
                <a:spcPts val="0"/>
              </a:spcBef>
              <a:spcAft>
                <a:spcPts val="600"/>
              </a:spcAft>
            </a:pPr>
            <a:r>
              <a:rPr lang="en-US" sz="1100" b="0" i="0" dirty="0">
                <a:effectLst/>
              </a:rPr>
              <a:t>Oliver, J. M., Anzalone, A. J., Jones, M. T., Kirk, K. M., Gable, D. A., Gao, Y., . . . Zetterberg, H. (2018). Nutritional Supplements for the Treatment and Prevention of Sports-Related Concussion — Omega 3 Fatty Acids: Evidence Still Lacking? </a:t>
            </a:r>
            <a:r>
              <a:rPr lang="en-US" sz="1100" b="0" i="1" dirty="0">
                <a:effectLst/>
              </a:rPr>
              <a:t>Current Sports Medicine Reports,</a:t>
            </a:r>
            <a:r>
              <a:rPr lang="en-US" sz="1100" b="0" i="0" dirty="0">
                <a:effectLst/>
              </a:rPr>
              <a:t> </a:t>
            </a:r>
            <a:r>
              <a:rPr lang="en-US" sz="1100" b="0" i="1" dirty="0">
                <a:effectLst/>
              </a:rPr>
              <a:t>17</a:t>
            </a:r>
            <a:r>
              <a:rPr lang="en-US" sz="1100" b="0" i="0" dirty="0">
                <a:effectLst/>
              </a:rPr>
              <a:t>(3), 103-104. doi:10.1249/jsr.0000000000000465</a:t>
            </a:r>
          </a:p>
          <a:p>
            <a:pPr marL="457200">
              <a:spcBef>
                <a:spcPts val="0"/>
              </a:spcBef>
              <a:spcAft>
                <a:spcPts val="600"/>
              </a:spcAft>
            </a:pPr>
            <a:r>
              <a:rPr lang="en-US" sz="1100" b="0" i="0" dirty="0">
                <a:effectLst/>
              </a:rPr>
              <a:t>Tavarez, T., Roehl, K., &amp; </a:t>
            </a:r>
            <a:r>
              <a:rPr lang="en-US" sz="1100" b="0" i="0" dirty="0" err="1">
                <a:effectLst/>
              </a:rPr>
              <a:t>Koffman</a:t>
            </a:r>
            <a:r>
              <a:rPr lang="en-US" sz="1100" b="0" i="0" dirty="0">
                <a:effectLst/>
              </a:rPr>
              <a:t>, L. (2021). Nutrition in the Neurocritical Care Unit: A New Frontier. </a:t>
            </a:r>
            <a:r>
              <a:rPr lang="en-US" sz="1100" b="0" i="1" dirty="0">
                <a:effectLst/>
              </a:rPr>
              <a:t>Current Treatment Options in Neurology,</a:t>
            </a:r>
            <a:r>
              <a:rPr lang="en-US" sz="1100" b="0" i="0" dirty="0">
                <a:effectLst/>
              </a:rPr>
              <a:t> </a:t>
            </a:r>
            <a:r>
              <a:rPr lang="en-US" sz="1100" b="0" i="1" dirty="0">
                <a:effectLst/>
              </a:rPr>
              <a:t>23</a:t>
            </a:r>
            <a:r>
              <a:rPr lang="en-US" sz="1100" b="0" i="0" dirty="0">
                <a:effectLst/>
              </a:rPr>
              <a:t>(5). doi:10.1007/s11940-021-00670-8</a:t>
            </a:r>
          </a:p>
          <a:p>
            <a:pPr marL="457200">
              <a:spcBef>
                <a:spcPts val="0"/>
              </a:spcBef>
              <a:spcAft>
                <a:spcPts val="600"/>
              </a:spcAft>
            </a:pPr>
            <a:r>
              <a:rPr lang="en-US" sz="1100" b="0" i="0" dirty="0">
                <a:effectLst/>
              </a:rPr>
              <a:t>Sharma, S., Zhuang, Y., Ying, Z., Wu, A., &amp; Gomez-Pinilla, F. (2009). Dietary curcumin supplementation counteracts reduction in levels of molecules involved in energy homeostasis after brain trauma. </a:t>
            </a:r>
            <a:r>
              <a:rPr lang="en-US" sz="1100" b="0" i="1" dirty="0">
                <a:effectLst/>
              </a:rPr>
              <a:t>Neuroscience,</a:t>
            </a:r>
            <a:r>
              <a:rPr lang="en-US" sz="1100" b="0" i="0" dirty="0">
                <a:effectLst/>
              </a:rPr>
              <a:t> </a:t>
            </a:r>
            <a:r>
              <a:rPr lang="en-US" sz="1100" b="0" i="1" dirty="0">
                <a:effectLst/>
              </a:rPr>
              <a:t>161</a:t>
            </a:r>
            <a:r>
              <a:rPr lang="en-US" sz="1100" b="0" i="0" dirty="0">
                <a:effectLst/>
              </a:rPr>
              <a:t>(4), 1037-1044. doi:10.1016/j.neuroscience.2009.04.042</a:t>
            </a:r>
          </a:p>
          <a:p>
            <a:pPr marL="457200">
              <a:spcBef>
                <a:spcPts val="0"/>
              </a:spcBef>
              <a:spcAft>
                <a:spcPts val="600"/>
              </a:spcAft>
            </a:pPr>
            <a:r>
              <a:rPr lang="en-US" sz="1100" b="0" i="0" dirty="0">
                <a:effectLst/>
              </a:rPr>
              <a:t>Zhang X, Jiang X. Effects of enteral nutrition on the barrier function of the intestinal mucosa and dopamine receptor expression in rats with traumatic brain injury. JPEN J </a:t>
            </a:r>
            <a:r>
              <a:rPr lang="en-US" sz="1100" b="0" i="0" dirty="0" err="1">
                <a:effectLst/>
              </a:rPr>
              <a:t>Parenter</a:t>
            </a:r>
            <a:r>
              <a:rPr lang="en-US" sz="1100" b="0" i="0" dirty="0">
                <a:effectLst/>
              </a:rPr>
              <a:t> Enteral </a:t>
            </a:r>
            <a:r>
              <a:rPr lang="en-US" sz="1100" b="0" i="0" dirty="0" err="1">
                <a:effectLst/>
              </a:rPr>
              <a:t>Nutr</a:t>
            </a:r>
            <a:r>
              <a:rPr lang="en-US" sz="1100" b="0" i="0" dirty="0">
                <a:effectLst/>
              </a:rPr>
              <a:t>. 2015 Jan;39(1):114-23. </a:t>
            </a:r>
            <a:r>
              <a:rPr lang="en-US" sz="1100" b="0" i="0" dirty="0" err="1">
                <a:effectLst/>
              </a:rPr>
              <a:t>doi</a:t>
            </a:r>
            <a:r>
              <a:rPr lang="en-US" sz="1100" b="0" i="0" dirty="0">
                <a:effectLst/>
              </a:rPr>
              <a:t>: 10.1177/0148607113501881. </a:t>
            </a:r>
            <a:r>
              <a:rPr lang="en-US" sz="1100" b="0" i="0" dirty="0" err="1">
                <a:effectLst/>
              </a:rPr>
              <a:t>Epub</a:t>
            </a:r>
            <a:r>
              <a:rPr lang="en-US" sz="1100" b="0" i="0" dirty="0">
                <a:effectLst/>
              </a:rPr>
              <a:t> 2013 Sep 18. PMID: 24047867.</a:t>
            </a:r>
            <a:endParaRPr lang="en-US" sz="1100" dirty="0"/>
          </a:p>
        </p:txBody>
      </p:sp>
    </p:spTree>
    <p:extLst>
      <p:ext uri="{BB962C8B-B14F-4D97-AF65-F5344CB8AC3E}">
        <p14:creationId xmlns:p14="http://schemas.microsoft.com/office/powerpoint/2010/main" val="407966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B8C3-CE05-4101-9D6D-1A4BCF0B1A98}"/>
              </a:ext>
            </a:extLst>
          </p:cNvPr>
          <p:cNvSpPr>
            <a:spLocks noGrp="1"/>
          </p:cNvSpPr>
          <p:nvPr>
            <p:ph type="title"/>
          </p:nvPr>
        </p:nvSpPr>
        <p:spPr>
          <a:xfrm>
            <a:off x="268931" y="-173918"/>
            <a:ext cx="10515600" cy="1325563"/>
          </a:xfrm>
        </p:spPr>
        <p:txBody>
          <a:bodyPr/>
          <a:lstStyle/>
          <a:p>
            <a:r>
              <a:rPr lang="en-US">
                <a:solidFill>
                  <a:srgbClr val="DA0A0A"/>
                </a:solidFill>
              </a:rPr>
              <a:t>Concussion Identification </a:t>
            </a:r>
          </a:p>
        </p:txBody>
      </p:sp>
      <p:sp>
        <p:nvSpPr>
          <p:cNvPr id="3" name="Content Placeholder 2">
            <a:extLst>
              <a:ext uri="{FF2B5EF4-FFF2-40B4-BE49-F238E27FC236}">
                <a16:creationId xmlns:a16="http://schemas.microsoft.com/office/drawing/2014/main" id="{B00DD314-CEA4-475F-B54E-9C8AFBCAE312}"/>
              </a:ext>
            </a:extLst>
          </p:cNvPr>
          <p:cNvSpPr>
            <a:spLocks noGrp="1"/>
          </p:cNvSpPr>
          <p:nvPr>
            <p:ph idx="1"/>
          </p:nvPr>
        </p:nvSpPr>
        <p:spPr>
          <a:xfrm>
            <a:off x="159193" y="1095954"/>
            <a:ext cx="10735077" cy="5542822"/>
          </a:xfrm>
        </p:spPr>
        <p:txBody>
          <a:bodyPr vert="horz" lIns="91440" tIns="45720" rIns="91440" bIns="45720" rtlCol="0" anchor="t">
            <a:normAutofit fontScale="40000" lnSpcReduction="20000"/>
          </a:bodyPr>
          <a:lstStyle/>
          <a:p>
            <a:pPr marL="0" indent="0">
              <a:lnSpc>
                <a:spcPct val="107000"/>
              </a:lnSpc>
              <a:spcBef>
                <a:spcPts val="0"/>
              </a:spcBef>
              <a:buNone/>
            </a:pPr>
            <a:r>
              <a:rPr lang="en-US" sz="10000">
                <a:effectLst/>
                <a:latin typeface="Calibri" panose="020F0502020204030204" pitchFamily="34" charset="0"/>
                <a:ea typeface="Calibri" panose="020F0502020204030204" pitchFamily="34" charset="0"/>
                <a:cs typeface="Times New Roman" panose="02020603050405020304" pitchFamily="18" charset="0"/>
              </a:rPr>
              <a:t>What is a concussion?</a:t>
            </a:r>
          </a:p>
          <a:p>
            <a:pPr lvl="2">
              <a:lnSpc>
                <a:spcPct val="107000"/>
              </a:lnSpc>
              <a:spcBef>
                <a:spcPts val="0"/>
              </a:spcBef>
              <a:buFont typeface="+mj-lt"/>
              <a:buAutoNum type="arabicPeriod"/>
            </a:pPr>
            <a:r>
              <a:rPr lang="en-US" sz="6400">
                <a:latin typeface="Calibri"/>
                <a:ea typeface="Calibri" panose="020F0502020204030204" pitchFamily="34" charset="0"/>
                <a:cs typeface="Times New Roman"/>
              </a:rPr>
              <a:t>  Complex</a:t>
            </a:r>
            <a:r>
              <a:rPr lang="en-US" sz="6400">
                <a:effectLst/>
                <a:latin typeface="Calibri"/>
                <a:ea typeface="Calibri" panose="020F0502020204030204" pitchFamily="34" charset="0"/>
                <a:cs typeface="Times New Roman"/>
              </a:rPr>
              <a:t> pathophysiological process affecting the brain</a:t>
            </a:r>
          </a:p>
          <a:p>
            <a:pPr lvl="2">
              <a:lnSpc>
                <a:spcPct val="107000"/>
              </a:lnSpc>
              <a:spcBef>
                <a:spcPts val="0"/>
              </a:spcBef>
              <a:spcAft>
                <a:spcPts val="800"/>
              </a:spcAft>
              <a:buFont typeface="+mj-lt"/>
              <a:buAutoNum type="arabicPeriod"/>
            </a:pPr>
            <a:r>
              <a:rPr lang="en-US" sz="6400">
                <a:latin typeface="Calibri"/>
                <a:ea typeface="Calibri" panose="020F0502020204030204" pitchFamily="34" charset="0"/>
                <a:cs typeface="Times New Roman"/>
              </a:rPr>
              <a:t>  </a:t>
            </a:r>
            <a:r>
              <a:rPr lang="en-US" sz="6400">
                <a:effectLst/>
                <a:latin typeface="Calibri"/>
                <a:ea typeface="Calibri" panose="020F0502020204030204" pitchFamily="34" charset="0"/>
                <a:cs typeface="Times New Roman"/>
              </a:rPr>
              <a:t>A clinical syndrome of biomechanically induced alteration of brain function, typically affecting memory and orientation, which may involve loss of consciousness</a:t>
            </a:r>
          </a:p>
          <a:p>
            <a:pPr marL="0" indent="0">
              <a:lnSpc>
                <a:spcPct val="107000"/>
              </a:lnSpc>
              <a:spcBef>
                <a:spcPts val="0"/>
              </a:spcBef>
              <a:buNone/>
            </a:pPr>
            <a:endParaRPr lang="en-US" sz="47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0000">
                <a:latin typeface="Calibri" panose="020F0502020204030204" pitchFamily="34" charset="0"/>
                <a:ea typeface="Calibri" panose="020F0502020204030204" pitchFamily="34" charset="0"/>
                <a:cs typeface="Times New Roman" panose="02020603050405020304" pitchFamily="18" charset="0"/>
              </a:rPr>
              <a:t>Types of Concussions</a:t>
            </a:r>
          </a:p>
          <a:p>
            <a:pPr lvl="1">
              <a:lnSpc>
                <a:spcPct val="107000"/>
              </a:lnSpc>
              <a:spcBef>
                <a:spcPts val="0"/>
              </a:spcBef>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Vestibular</a:t>
            </a:r>
          </a:p>
          <a:p>
            <a:pPr lvl="1">
              <a:lnSpc>
                <a:spcPct val="107000"/>
              </a:lnSpc>
              <a:spcBef>
                <a:spcPts val="0"/>
              </a:spcBef>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Ocular-motor</a:t>
            </a:r>
          </a:p>
          <a:p>
            <a:pPr lvl="1">
              <a:lnSpc>
                <a:spcPct val="107000"/>
              </a:lnSpc>
              <a:spcBef>
                <a:spcPts val="0"/>
              </a:spcBef>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Cervical (cervicogenic)</a:t>
            </a:r>
          </a:p>
          <a:p>
            <a:pPr lvl="1">
              <a:lnSpc>
                <a:spcPct val="107000"/>
              </a:lnSpc>
              <a:spcBef>
                <a:spcPts val="0"/>
              </a:spcBef>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Migraine/Headache</a:t>
            </a:r>
          </a:p>
          <a:p>
            <a:pPr lvl="1">
              <a:lnSpc>
                <a:spcPct val="107000"/>
              </a:lnSpc>
              <a:spcBef>
                <a:spcPts val="0"/>
              </a:spcBef>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Anxiety-Mood</a:t>
            </a:r>
          </a:p>
          <a:p>
            <a:pPr lvl="1">
              <a:lnSpc>
                <a:spcPct val="107000"/>
              </a:lnSpc>
              <a:spcBef>
                <a:spcPts val="0"/>
              </a:spcBef>
              <a:spcAft>
                <a:spcPts val="80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Cognitive</a:t>
            </a:r>
          </a:p>
          <a:p>
            <a:pPr marL="0" indent="0">
              <a:lnSpc>
                <a:spcPct val="107000"/>
              </a:lnSpc>
              <a:spcBef>
                <a:spcPts val="0"/>
              </a:spcBef>
              <a:buNone/>
            </a:pPr>
            <a:endParaRPr lang="en-US" sz="10000">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None/>
            </a:pPr>
            <a:endParaRPr lang="en-US" sz="4300">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None/>
            </a:pPr>
            <a:endParaRPr lang="en-US" sz="430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800" b="1"/>
          </a:p>
        </p:txBody>
      </p:sp>
      <p:pic>
        <p:nvPicPr>
          <p:cNvPr id="4" name="Picture 3">
            <a:extLst>
              <a:ext uri="{FF2B5EF4-FFF2-40B4-BE49-F238E27FC236}">
                <a16:creationId xmlns:a16="http://schemas.microsoft.com/office/drawing/2014/main" id="{050FF7C8-3395-4078-A11C-BA30F10B78E8}"/>
              </a:ext>
            </a:extLst>
          </p:cNvPr>
          <p:cNvPicPr>
            <a:picLocks noChangeAspect="1"/>
          </p:cNvPicPr>
          <p:nvPr/>
        </p:nvPicPr>
        <p:blipFill>
          <a:blip r:embed="rId3"/>
          <a:stretch>
            <a:fillRect/>
          </a:stretch>
        </p:blipFill>
        <p:spPr>
          <a:xfrm>
            <a:off x="7244368" y="3547235"/>
            <a:ext cx="4728851" cy="313543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903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2" name="Rectangle 72">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43"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6B4E55-7178-49BE-A590-0DC1FAF84B13}"/>
              </a:ext>
            </a:extLst>
          </p:cNvPr>
          <p:cNvSpPr>
            <a:spLocks noGrp="1"/>
          </p:cNvSpPr>
          <p:nvPr>
            <p:ph type="title"/>
          </p:nvPr>
        </p:nvSpPr>
        <p:spPr>
          <a:xfrm>
            <a:off x="841246" y="978619"/>
            <a:ext cx="3604857" cy="1106424"/>
          </a:xfrm>
        </p:spPr>
        <p:txBody>
          <a:bodyPr>
            <a:normAutofit/>
          </a:bodyPr>
          <a:lstStyle/>
          <a:p>
            <a:r>
              <a:rPr lang="en-US" sz="2800">
                <a:solidFill>
                  <a:srgbClr val="FF0000"/>
                </a:solidFill>
              </a:rPr>
              <a:t>Concussion Identification (cont)</a:t>
            </a:r>
          </a:p>
        </p:txBody>
      </p:sp>
      <p:sp>
        <p:nvSpPr>
          <p:cNvPr id="77"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A6B3F7F-035F-4773-9CB2-56E6E710A56F}"/>
              </a:ext>
            </a:extLst>
          </p:cNvPr>
          <p:cNvSpPr>
            <a:spLocks noGrp="1"/>
          </p:cNvSpPr>
          <p:nvPr>
            <p:ph idx="1"/>
          </p:nvPr>
        </p:nvSpPr>
        <p:spPr>
          <a:xfrm>
            <a:off x="841247" y="2359152"/>
            <a:ext cx="3410712" cy="3425043"/>
          </a:xfrm>
        </p:spPr>
        <p:txBody>
          <a:bodyPr>
            <a:normAutofit/>
          </a:bodyPr>
          <a:lstStyle/>
          <a:p>
            <a:pPr marL="0" indent="0">
              <a:spcBef>
                <a:spcPts val="0"/>
              </a:spcBef>
              <a:buNone/>
            </a:pPr>
            <a:r>
              <a:rPr lang="en-US" sz="1600">
                <a:latin typeface="Calibri" panose="020F0502020204030204" pitchFamily="34" charset="0"/>
                <a:ea typeface="Calibri" panose="020F0502020204030204" pitchFamily="34" charset="0"/>
                <a:cs typeface="Times New Roman" panose="02020603050405020304" pitchFamily="18" charset="0"/>
              </a:rPr>
              <a:t>Normal/Expected Symptoms/what to look for</a:t>
            </a:r>
          </a:p>
          <a:p>
            <a:pPr lvl="1">
              <a:spcBef>
                <a:spcPts val="0"/>
              </a:spcBef>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Headache</a:t>
            </a:r>
          </a:p>
          <a:p>
            <a:pPr lvl="1">
              <a:spcBef>
                <a:spcPts val="0"/>
              </a:spcBef>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Dizziness</a:t>
            </a:r>
          </a:p>
          <a:p>
            <a:pPr lvl="1">
              <a:spcBef>
                <a:spcPts val="0"/>
              </a:spcBef>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Fatigue</a:t>
            </a:r>
          </a:p>
          <a:p>
            <a:pPr lvl="1">
              <a:spcBef>
                <a:spcPts val="0"/>
              </a:spcBef>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Irritability </a:t>
            </a:r>
          </a:p>
          <a:p>
            <a:pPr lvl="1">
              <a:spcBef>
                <a:spcPts val="0"/>
              </a:spcBef>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Sleep disturbances</a:t>
            </a:r>
          </a:p>
          <a:p>
            <a:pPr lvl="1">
              <a:spcBef>
                <a:spcPts val="0"/>
              </a:spcBef>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 Memory impairment </a:t>
            </a:r>
          </a:p>
          <a:p>
            <a:pPr lvl="1">
              <a:spcBef>
                <a:spcPts val="0"/>
              </a:spcBef>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Anxiety</a:t>
            </a:r>
          </a:p>
          <a:p>
            <a:pPr lvl="1">
              <a:spcBef>
                <a:spcPts val="0"/>
              </a:spcBef>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Sensitivity to noise and light</a:t>
            </a:r>
          </a:p>
          <a:p>
            <a:pPr lvl="1">
              <a:spcBef>
                <a:spcPts val="0"/>
              </a:spcBef>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Depression </a:t>
            </a:r>
          </a:p>
          <a:p>
            <a:pPr lvl="1">
              <a:spcBef>
                <a:spcPts val="0"/>
              </a:spcBef>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Blurred vision </a:t>
            </a:r>
          </a:p>
          <a:p>
            <a:pPr lvl="1">
              <a:spcBef>
                <a:spcPts val="0"/>
              </a:spcBef>
              <a:spcAft>
                <a:spcPts val="80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Feeling like in a fog/just don’t feel right </a:t>
            </a:r>
          </a:p>
          <a:p>
            <a:endParaRPr lang="en-US" sz="1600"/>
          </a:p>
        </p:txBody>
      </p:sp>
      <p:pic>
        <p:nvPicPr>
          <p:cNvPr id="14338" name="Picture 2" descr="Concussion Signs and Symptoms - Concussion Specialists, Ashburn, VA">
            <a:extLst>
              <a:ext uri="{FF2B5EF4-FFF2-40B4-BE49-F238E27FC236}">
                <a16:creationId xmlns:a16="http://schemas.microsoft.com/office/drawing/2014/main" id="{CFB6B982-B7D5-4CFB-B97E-4FA482E4FE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462"/>
          <a:stretch/>
        </p:blipFill>
        <p:spPr bwMode="auto">
          <a:xfrm>
            <a:off x="5124450" y="634382"/>
            <a:ext cx="6657213" cy="549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33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9A6C-F889-4AB3-8823-8438954E3CAD}"/>
              </a:ext>
            </a:extLst>
          </p:cNvPr>
          <p:cNvSpPr>
            <a:spLocks noGrp="1"/>
          </p:cNvSpPr>
          <p:nvPr>
            <p:ph type="title"/>
          </p:nvPr>
        </p:nvSpPr>
        <p:spPr/>
        <p:txBody>
          <a:bodyPr/>
          <a:lstStyle/>
          <a:p>
            <a:r>
              <a:rPr lang="en-US">
                <a:solidFill>
                  <a:srgbClr val="FF0000"/>
                </a:solidFill>
              </a:rPr>
              <a:t>Initial Symptom Management</a:t>
            </a:r>
          </a:p>
        </p:txBody>
      </p:sp>
      <p:sp>
        <p:nvSpPr>
          <p:cNvPr id="3" name="Content Placeholder 2">
            <a:extLst>
              <a:ext uri="{FF2B5EF4-FFF2-40B4-BE49-F238E27FC236}">
                <a16:creationId xmlns:a16="http://schemas.microsoft.com/office/drawing/2014/main" id="{9FD80709-889E-4A9B-AD8A-FDAD8AB7FE9B}"/>
              </a:ext>
            </a:extLst>
          </p:cNvPr>
          <p:cNvSpPr>
            <a:spLocks noGrp="1"/>
          </p:cNvSpPr>
          <p:nvPr>
            <p:ph idx="1"/>
          </p:nvPr>
        </p:nvSpPr>
        <p:spPr/>
        <p:txBody>
          <a:bodyPr vert="horz" lIns="91440" tIns="45720" rIns="91440" bIns="45720" rtlCol="0" anchor="t">
            <a:normAutofit/>
          </a:bodyPr>
          <a:lstStyle/>
          <a:p>
            <a:pPr lvl="2">
              <a:lnSpc>
                <a:spcPct val="107000"/>
              </a:lnSpc>
              <a:spcBef>
                <a:spcPts val="0"/>
              </a:spcBef>
            </a:pPr>
            <a:r>
              <a:rPr lang="en-US" sz="2400" dirty="0">
                <a:effectLst/>
                <a:latin typeface="Calibri"/>
                <a:ea typeface="Calibri" panose="020F0502020204030204" pitchFamily="34" charset="0"/>
                <a:cs typeface="Times New Roman"/>
              </a:rPr>
              <a:t>Medications</a:t>
            </a:r>
          </a:p>
          <a:p>
            <a:pPr lvl="3">
              <a:lnSpc>
                <a:spcPct val="107000"/>
              </a:lnSpc>
              <a:spcBef>
                <a:spcPts val="0"/>
              </a:spcBef>
            </a:pPr>
            <a:r>
              <a:rPr lang="en-US" sz="2000" dirty="0">
                <a:effectLst/>
                <a:latin typeface="Calibri"/>
                <a:ea typeface="Calibri" panose="020F0502020204030204" pitchFamily="34" charset="0"/>
                <a:cs typeface="Times New Roman"/>
              </a:rPr>
              <a:t>Acetaminophen/Tylenol/Paracetamol ONLY (headache and pain)</a:t>
            </a:r>
          </a:p>
          <a:p>
            <a:pPr lvl="2">
              <a:lnSpc>
                <a:spcPct val="107000"/>
              </a:lnSpc>
              <a:spcBef>
                <a:spcPts val="0"/>
              </a:spcBef>
            </a:pPr>
            <a:r>
              <a:rPr lang="en-US" sz="2400" dirty="0">
                <a:latin typeface="Calibri"/>
                <a:ea typeface="Calibri" panose="020F0502020204030204" pitchFamily="34" charset="0"/>
                <a:cs typeface="Times New Roman"/>
              </a:rPr>
              <a:t>Sleep Disturbances</a:t>
            </a:r>
          </a:p>
          <a:p>
            <a:pPr lvl="3">
              <a:lnSpc>
                <a:spcPct val="107000"/>
              </a:lnSpc>
              <a:spcBef>
                <a:spcPts val="0"/>
              </a:spcBef>
            </a:pPr>
            <a:r>
              <a:rPr lang="en-US" sz="2200" dirty="0">
                <a:latin typeface="Calibri"/>
                <a:ea typeface="Calibri" panose="020F0502020204030204" pitchFamily="34" charset="0"/>
                <a:cs typeface="Times New Roman"/>
              </a:rPr>
              <a:t>Sleep hygiene</a:t>
            </a:r>
          </a:p>
          <a:p>
            <a:pPr lvl="3">
              <a:lnSpc>
                <a:spcPct val="107000"/>
              </a:lnSpc>
              <a:spcBef>
                <a:spcPts val="0"/>
              </a:spcBef>
            </a:pPr>
            <a:r>
              <a:rPr lang="en-US" sz="2200" dirty="0" err="1">
                <a:latin typeface="Calibri"/>
                <a:ea typeface="Calibri" panose="020F0502020204030204" pitchFamily="34" charset="0"/>
                <a:cs typeface="Times New Roman"/>
              </a:rPr>
              <a:t>Oura</a:t>
            </a:r>
            <a:r>
              <a:rPr lang="en-US" sz="2200" dirty="0">
                <a:latin typeface="Calibri"/>
                <a:ea typeface="Calibri" panose="020F0502020204030204" pitchFamily="34" charset="0"/>
                <a:cs typeface="Times New Roman"/>
              </a:rPr>
              <a:t> Smart Ring Sleep Metric Monitoring</a:t>
            </a:r>
          </a:p>
          <a:p>
            <a:pPr lvl="2">
              <a:lnSpc>
                <a:spcPct val="107000"/>
              </a:lnSpc>
              <a:spcBef>
                <a:spcPts val="0"/>
              </a:spcBef>
            </a:pPr>
            <a:r>
              <a:rPr lang="en-US" sz="2400" dirty="0">
                <a:ea typeface="Calibri" panose="020F0502020204030204" pitchFamily="34" charset="0"/>
                <a:cs typeface="Times New Roman"/>
              </a:rPr>
              <a:t>Nutrition &amp; Supplementation</a:t>
            </a:r>
          </a:p>
          <a:p>
            <a:pPr lvl="5">
              <a:lnSpc>
                <a:spcPct val="107000"/>
              </a:lnSpc>
              <a:spcBef>
                <a:spcPts val="0"/>
              </a:spcBef>
            </a:pPr>
            <a:r>
              <a:rPr lang="en-US" sz="2000" dirty="0">
                <a:latin typeface="Calibri"/>
                <a:ea typeface="Calibri" panose="020F0502020204030204" pitchFamily="34" charset="0"/>
                <a:cs typeface="Times New Roman"/>
              </a:rPr>
              <a:t>Anti-inflammatory fueling &amp; supplementation</a:t>
            </a:r>
            <a:endParaRPr lang="en-US" sz="2000" dirty="0">
              <a:effectLst/>
              <a:latin typeface="Calibri"/>
              <a:ea typeface="Calibri" panose="020F0502020204030204" pitchFamily="34" charset="0"/>
              <a:cs typeface="Times New Roman"/>
            </a:endParaRPr>
          </a:p>
          <a:p>
            <a:pPr lvl="5">
              <a:lnSpc>
                <a:spcPct val="107000"/>
              </a:lnSpc>
              <a:spcBef>
                <a:spcPts val="0"/>
              </a:spcBef>
            </a:pPr>
            <a:r>
              <a:rPr lang="en-US" sz="2000" dirty="0">
                <a:effectLst/>
                <a:latin typeface="Calibri"/>
                <a:ea typeface="Calibri" panose="020F0502020204030204" pitchFamily="34" charset="0"/>
                <a:cs typeface="Times New Roman"/>
              </a:rPr>
              <a:t>Melatonin (nutrition) 3-12 mg melatonin/d 30 minutes pre sleep</a:t>
            </a:r>
            <a:endParaRPr lang="en-US" sz="2000" dirty="0">
              <a:ea typeface="Calibri" panose="020F0502020204030204" pitchFamily="34" charset="0"/>
              <a:cs typeface="Times New Roman"/>
            </a:endParaRPr>
          </a:p>
          <a:p>
            <a:pPr lvl="2">
              <a:lnSpc>
                <a:spcPct val="107000"/>
              </a:lnSpc>
              <a:spcBef>
                <a:spcPts val="0"/>
              </a:spcBef>
            </a:pPr>
            <a:r>
              <a:rPr lang="en-US" sz="2400" dirty="0">
                <a:latin typeface="Calibri"/>
                <a:ea typeface="Calibri" panose="020F0502020204030204" pitchFamily="34" charset="0"/>
                <a:cs typeface="Times New Roman"/>
              </a:rPr>
              <a:t>Depolarization of Brain</a:t>
            </a:r>
          </a:p>
          <a:p>
            <a:pPr lvl="3">
              <a:lnSpc>
                <a:spcPct val="107000"/>
              </a:lnSpc>
              <a:spcBef>
                <a:spcPts val="0"/>
              </a:spcBef>
            </a:pPr>
            <a:r>
              <a:rPr lang="en-US" sz="2200" dirty="0">
                <a:latin typeface="Calibri"/>
                <a:ea typeface="Calibri" panose="020F0502020204030204" pitchFamily="34" charset="0"/>
                <a:cs typeface="Times New Roman"/>
              </a:rPr>
              <a:t>Fueling to drive B-Oxidation =&gt; mitigate acute energy Crisis</a:t>
            </a:r>
          </a:p>
          <a:p>
            <a:pPr lvl="3">
              <a:lnSpc>
                <a:spcPct val="107000"/>
              </a:lnSpc>
              <a:spcBef>
                <a:spcPts val="0"/>
              </a:spcBef>
            </a:pPr>
            <a:r>
              <a:rPr lang="en-US" sz="2200" dirty="0">
                <a:ea typeface="Calibri" panose="020F0502020204030204" pitchFamily="34" charset="0"/>
                <a:cs typeface="Times New Roman"/>
              </a:rPr>
              <a:t>B-Oxidation fueling + Flavonoids  =&gt; mitigate Inflammatory </a:t>
            </a:r>
            <a:r>
              <a:rPr lang="en-US" sz="2200" dirty="0">
                <a:latin typeface="Calibri"/>
                <a:ea typeface="Calibri" panose="020F0502020204030204" pitchFamily="34" charset="0"/>
                <a:cs typeface="Times New Roman"/>
              </a:rPr>
              <a:t>Cascade</a:t>
            </a:r>
          </a:p>
          <a:p>
            <a:endParaRPr lang="en-US" dirty="0"/>
          </a:p>
        </p:txBody>
      </p:sp>
      <p:pic>
        <p:nvPicPr>
          <p:cNvPr id="4" name="Picture 4" descr="A picture containing electronics&#10;&#10;Description automatically generated">
            <a:extLst>
              <a:ext uri="{FF2B5EF4-FFF2-40B4-BE49-F238E27FC236}">
                <a16:creationId xmlns:a16="http://schemas.microsoft.com/office/drawing/2014/main" id="{88728136-7461-4C1B-9177-291494635FDB}"/>
              </a:ext>
            </a:extLst>
          </p:cNvPr>
          <p:cNvPicPr>
            <a:picLocks noChangeAspect="1"/>
          </p:cNvPicPr>
          <p:nvPr/>
        </p:nvPicPr>
        <p:blipFill>
          <a:blip r:embed="rId2"/>
          <a:stretch>
            <a:fillRect/>
          </a:stretch>
        </p:blipFill>
        <p:spPr>
          <a:xfrm>
            <a:off x="9956800" y="0"/>
            <a:ext cx="2235200" cy="2235200"/>
          </a:xfrm>
          <a:prstGeom prst="rect">
            <a:avLst/>
          </a:prstGeom>
        </p:spPr>
      </p:pic>
    </p:spTree>
    <p:extLst>
      <p:ext uri="{BB962C8B-B14F-4D97-AF65-F5344CB8AC3E}">
        <p14:creationId xmlns:p14="http://schemas.microsoft.com/office/powerpoint/2010/main" val="425369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5" end="5"/>
                                            </p:txEl>
                                          </p:spTgt>
                                        </p:tgtEl>
                                        <p:attrNameLst>
                                          <p:attrName>style.color</p:attrName>
                                        </p:attrNameLst>
                                      </p:cBhvr>
                                      <p:to>
                                        <a:srgbClr val="27D40A"/>
                                      </p:to>
                                    </p:animClr>
                                    <p:animClr clrSpc="rgb" dir="cw">
                                      <p:cBhvr>
                                        <p:cTn id="7" dur="500" fill="hold"/>
                                        <p:tgtEl>
                                          <p:spTgt spid="3">
                                            <p:txEl>
                                              <p:pRg st="5" end="5"/>
                                            </p:txEl>
                                          </p:spTgt>
                                        </p:tgtEl>
                                        <p:attrNameLst>
                                          <p:attrName>fillcolor</p:attrName>
                                        </p:attrNameLst>
                                      </p:cBhvr>
                                      <p:to>
                                        <a:srgbClr val="27D40A"/>
                                      </p:to>
                                    </p:animClr>
                                    <p:set>
                                      <p:cBhvr>
                                        <p:cTn id="8" dur="500" fill="hold"/>
                                        <p:tgtEl>
                                          <p:spTgt spid="3">
                                            <p:txEl>
                                              <p:pRg st="5" end="5"/>
                                            </p:txEl>
                                          </p:spTgt>
                                        </p:tgtEl>
                                        <p:attrNameLst>
                                          <p:attrName>fill.type</p:attrName>
                                        </p:attrNameLst>
                                      </p:cBhvr>
                                      <p:to>
                                        <p:strVal val="solid"/>
                                      </p:to>
                                    </p:set>
                                    <p:set>
                                      <p:cBhvr>
                                        <p:cTn id="9" dur="500" fill="hold"/>
                                        <p:tgtEl>
                                          <p:spTgt spid="3">
                                            <p:txEl>
                                              <p:pRg st="5" end="5"/>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6" end="6"/>
                                            </p:txEl>
                                          </p:spTgt>
                                        </p:tgtEl>
                                        <p:attrNameLst>
                                          <p:attrName>style.color</p:attrName>
                                        </p:attrNameLst>
                                      </p:cBhvr>
                                      <p:to>
                                        <a:srgbClr val="27D40A"/>
                                      </p:to>
                                    </p:animClr>
                                    <p:animClr clrSpc="rgb" dir="cw">
                                      <p:cBhvr>
                                        <p:cTn id="12" dur="500" fill="hold"/>
                                        <p:tgtEl>
                                          <p:spTgt spid="3">
                                            <p:txEl>
                                              <p:pRg st="6" end="6"/>
                                            </p:txEl>
                                          </p:spTgt>
                                        </p:tgtEl>
                                        <p:attrNameLst>
                                          <p:attrName>fillcolor</p:attrName>
                                        </p:attrNameLst>
                                      </p:cBhvr>
                                      <p:to>
                                        <a:srgbClr val="27D40A"/>
                                      </p:to>
                                    </p:animClr>
                                    <p:set>
                                      <p:cBhvr>
                                        <p:cTn id="13" dur="500" fill="hold"/>
                                        <p:tgtEl>
                                          <p:spTgt spid="3">
                                            <p:txEl>
                                              <p:pRg st="6" end="6"/>
                                            </p:txEl>
                                          </p:spTgt>
                                        </p:tgtEl>
                                        <p:attrNameLst>
                                          <p:attrName>fill.type</p:attrName>
                                        </p:attrNameLst>
                                      </p:cBhvr>
                                      <p:to>
                                        <p:strVal val="solid"/>
                                      </p:to>
                                    </p:set>
                                    <p:set>
                                      <p:cBhvr>
                                        <p:cTn id="14" dur="500" fill="hold"/>
                                        <p:tgtEl>
                                          <p:spTgt spid="3">
                                            <p:txEl>
                                              <p:pRg st="6" end="6"/>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7" end="7"/>
                                            </p:txEl>
                                          </p:spTgt>
                                        </p:tgtEl>
                                        <p:attrNameLst>
                                          <p:attrName>style.color</p:attrName>
                                        </p:attrNameLst>
                                      </p:cBhvr>
                                      <p:to>
                                        <a:srgbClr val="27D40A"/>
                                      </p:to>
                                    </p:animClr>
                                    <p:animClr clrSpc="rgb" dir="cw">
                                      <p:cBhvr>
                                        <p:cTn id="17" dur="500" fill="hold"/>
                                        <p:tgtEl>
                                          <p:spTgt spid="3">
                                            <p:txEl>
                                              <p:pRg st="7" end="7"/>
                                            </p:txEl>
                                          </p:spTgt>
                                        </p:tgtEl>
                                        <p:attrNameLst>
                                          <p:attrName>fillcolor</p:attrName>
                                        </p:attrNameLst>
                                      </p:cBhvr>
                                      <p:to>
                                        <a:srgbClr val="27D40A"/>
                                      </p:to>
                                    </p:animClr>
                                    <p:set>
                                      <p:cBhvr>
                                        <p:cTn id="18" dur="500" fill="hold"/>
                                        <p:tgtEl>
                                          <p:spTgt spid="3">
                                            <p:txEl>
                                              <p:pRg st="7" end="7"/>
                                            </p:txEl>
                                          </p:spTgt>
                                        </p:tgtEl>
                                        <p:attrNameLst>
                                          <p:attrName>fill.type</p:attrName>
                                        </p:attrNameLst>
                                      </p:cBhvr>
                                      <p:to>
                                        <p:strVal val="solid"/>
                                      </p:to>
                                    </p:set>
                                    <p:set>
                                      <p:cBhvr>
                                        <p:cTn id="19" dur="500" fill="hold"/>
                                        <p:tgtEl>
                                          <p:spTgt spid="3">
                                            <p:txEl>
                                              <p:pRg st="7" end="7"/>
                                            </p:txEl>
                                          </p:spTgt>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nodeType="clickEffect">
                                  <p:stCondLst>
                                    <p:cond delay="0"/>
                                  </p:stCondLst>
                                  <p:childTnLst>
                                    <p:animClr clrSpc="rgb" dir="cw">
                                      <p:cBhvr override="childStyle">
                                        <p:cTn id="23" dur="500" fill="hold"/>
                                        <p:tgtEl>
                                          <p:spTgt spid="3">
                                            <p:txEl>
                                              <p:pRg st="8" end="8"/>
                                            </p:txEl>
                                          </p:spTgt>
                                        </p:tgtEl>
                                        <p:attrNameLst>
                                          <p:attrName>style.color</p:attrName>
                                        </p:attrNameLst>
                                      </p:cBhvr>
                                      <p:to>
                                        <a:srgbClr val="27D40A"/>
                                      </p:to>
                                    </p:animClr>
                                    <p:animClr clrSpc="rgb" dir="cw">
                                      <p:cBhvr>
                                        <p:cTn id="24" dur="500" fill="hold"/>
                                        <p:tgtEl>
                                          <p:spTgt spid="3">
                                            <p:txEl>
                                              <p:pRg st="8" end="8"/>
                                            </p:txEl>
                                          </p:spTgt>
                                        </p:tgtEl>
                                        <p:attrNameLst>
                                          <p:attrName>fillcolor</p:attrName>
                                        </p:attrNameLst>
                                      </p:cBhvr>
                                      <p:to>
                                        <a:srgbClr val="27D40A"/>
                                      </p:to>
                                    </p:animClr>
                                    <p:set>
                                      <p:cBhvr>
                                        <p:cTn id="25" dur="500" fill="hold"/>
                                        <p:tgtEl>
                                          <p:spTgt spid="3">
                                            <p:txEl>
                                              <p:pRg st="8" end="8"/>
                                            </p:txEl>
                                          </p:spTgt>
                                        </p:tgtEl>
                                        <p:attrNameLst>
                                          <p:attrName>fill.type</p:attrName>
                                        </p:attrNameLst>
                                      </p:cBhvr>
                                      <p:to>
                                        <p:strVal val="solid"/>
                                      </p:to>
                                    </p:set>
                                    <p:set>
                                      <p:cBhvr>
                                        <p:cTn id="26" dur="500" fill="hold"/>
                                        <p:tgtEl>
                                          <p:spTgt spid="3">
                                            <p:txEl>
                                              <p:pRg st="8" end="8"/>
                                            </p:txEl>
                                          </p:spTgt>
                                        </p:tgtEl>
                                        <p:attrNameLst>
                                          <p:attrName>fill.on</p:attrName>
                                        </p:attrNameLst>
                                      </p:cBhvr>
                                      <p:to>
                                        <p:strVal val="true"/>
                                      </p:to>
                                    </p:set>
                                  </p:childTnLst>
                                </p:cTn>
                              </p:par>
                              <p:par>
                                <p:cTn id="27" presetID="19" presetClass="emph" presetSubtype="0" fill="hold" nodeType="withEffect">
                                  <p:stCondLst>
                                    <p:cond delay="0"/>
                                  </p:stCondLst>
                                  <p:childTnLst>
                                    <p:animClr clrSpc="rgb" dir="cw">
                                      <p:cBhvr override="childStyle">
                                        <p:cTn id="28" dur="500" fill="hold"/>
                                        <p:tgtEl>
                                          <p:spTgt spid="3">
                                            <p:txEl>
                                              <p:pRg st="9" end="9"/>
                                            </p:txEl>
                                          </p:spTgt>
                                        </p:tgtEl>
                                        <p:attrNameLst>
                                          <p:attrName>style.color</p:attrName>
                                        </p:attrNameLst>
                                      </p:cBhvr>
                                      <p:to>
                                        <a:srgbClr val="27D40A"/>
                                      </p:to>
                                    </p:animClr>
                                    <p:animClr clrSpc="rgb" dir="cw">
                                      <p:cBhvr>
                                        <p:cTn id="29" dur="500" fill="hold"/>
                                        <p:tgtEl>
                                          <p:spTgt spid="3">
                                            <p:txEl>
                                              <p:pRg st="9" end="9"/>
                                            </p:txEl>
                                          </p:spTgt>
                                        </p:tgtEl>
                                        <p:attrNameLst>
                                          <p:attrName>fillcolor</p:attrName>
                                        </p:attrNameLst>
                                      </p:cBhvr>
                                      <p:to>
                                        <a:srgbClr val="27D40A"/>
                                      </p:to>
                                    </p:animClr>
                                    <p:set>
                                      <p:cBhvr>
                                        <p:cTn id="30" dur="500" fill="hold"/>
                                        <p:tgtEl>
                                          <p:spTgt spid="3">
                                            <p:txEl>
                                              <p:pRg st="9" end="9"/>
                                            </p:txEl>
                                          </p:spTgt>
                                        </p:tgtEl>
                                        <p:attrNameLst>
                                          <p:attrName>fill.type</p:attrName>
                                        </p:attrNameLst>
                                      </p:cBhvr>
                                      <p:to>
                                        <p:strVal val="solid"/>
                                      </p:to>
                                    </p:set>
                                    <p:set>
                                      <p:cBhvr>
                                        <p:cTn id="31" dur="500" fill="hold"/>
                                        <p:tgtEl>
                                          <p:spTgt spid="3">
                                            <p:txEl>
                                              <p:pRg st="9" end="9"/>
                                            </p:txEl>
                                          </p:spTgt>
                                        </p:tgtEl>
                                        <p:attrNameLst>
                                          <p:attrName>fill.on</p:attrName>
                                        </p:attrNameLst>
                                      </p:cBhvr>
                                      <p:to>
                                        <p:strVal val="true"/>
                                      </p:to>
                                    </p:set>
                                  </p:childTnLst>
                                </p:cTn>
                              </p:par>
                              <p:par>
                                <p:cTn id="32" presetID="19" presetClass="emph" presetSubtype="0" fill="hold" nodeType="withEffect">
                                  <p:stCondLst>
                                    <p:cond delay="0"/>
                                  </p:stCondLst>
                                  <p:childTnLst>
                                    <p:animClr clrSpc="rgb" dir="cw">
                                      <p:cBhvr override="childStyle">
                                        <p:cTn id="33" dur="500" fill="hold"/>
                                        <p:tgtEl>
                                          <p:spTgt spid="3">
                                            <p:txEl>
                                              <p:pRg st="10" end="10"/>
                                            </p:txEl>
                                          </p:spTgt>
                                        </p:tgtEl>
                                        <p:attrNameLst>
                                          <p:attrName>style.color</p:attrName>
                                        </p:attrNameLst>
                                      </p:cBhvr>
                                      <p:to>
                                        <a:srgbClr val="27D40A"/>
                                      </p:to>
                                    </p:animClr>
                                    <p:animClr clrSpc="rgb" dir="cw">
                                      <p:cBhvr>
                                        <p:cTn id="34" dur="500" fill="hold"/>
                                        <p:tgtEl>
                                          <p:spTgt spid="3">
                                            <p:txEl>
                                              <p:pRg st="10" end="10"/>
                                            </p:txEl>
                                          </p:spTgt>
                                        </p:tgtEl>
                                        <p:attrNameLst>
                                          <p:attrName>fillcolor</p:attrName>
                                        </p:attrNameLst>
                                      </p:cBhvr>
                                      <p:to>
                                        <a:srgbClr val="27D40A"/>
                                      </p:to>
                                    </p:animClr>
                                    <p:set>
                                      <p:cBhvr>
                                        <p:cTn id="35" dur="500" fill="hold"/>
                                        <p:tgtEl>
                                          <p:spTgt spid="3">
                                            <p:txEl>
                                              <p:pRg st="10" end="10"/>
                                            </p:txEl>
                                          </p:spTgt>
                                        </p:tgtEl>
                                        <p:attrNameLst>
                                          <p:attrName>fill.type</p:attrName>
                                        </p:attrNameLst>
                                      </p:cBhvr>
                                      <p:to>
                                        <p:strVal val="solid"/>
                                      </p:to>
                                    </p:set>
                                    <p:set>
                                      <p:cBhvr>
                                        <p:cTn id="36" dur="500" fill="hold"/>
                                        <p:tgtEl>
                                          <p:spTgt spid="3">
                                            <p:txEl>
                                              <p:pRg st="10" end="1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BF4B6-4150-41E7-8029-213AF0056C9C}"/>
              </a:ext>
            </a:extLst>
          </p:cNvPr>
          <p:cNvSpPr>
            <a:spLocks noGrp="1"/>
          </p:cNvSpPr>
          <p:nvPr>
            <p:ph type="title"/>
          </p:nvPr>
        </p:nvSpPr>
        <p:spPr>
          <a:xfrm>
            <a:off x="88595" y="245855"/>
            <a:ext cx="10515600" cy="1325563"/>
          </a:xfrm>
        </p:spPr>
        <p:txBody>
          <a:bodyPr/>
          <a:lstStyle/>
          <a:p>
            <a:r>
              <a:rPr lang="en-US">
                <a:solidFill>
                  <a:srgbClr val="FF0000"/>
                </a:solidFill>
              </a:rPr>
              <a:t>Are Diagnostics Appropriate?</a:t>
            </a:r>
          </a:p>
        </p:txBody>
      </p:sp>
      <p:sp>
        <p:nvSpPr>
          <p:cNvPr id="3" name="Content Placeholder 2">
            <a:extLst>
              <a:ext uri="{FF2B5EF4-FFF2-40B4-BE49-F238E27FC236}">
                <a16:creationId xmlns:a16="http://schemas.microsoft.com/office/drawing/2014/main" id="{0B2D9DE2-BCFE-4B24-8C9E-C81BBA910513}"/>
              </a:ext>
            </a:extLst>
          </p:cNvPr>
          <p:cNvSpPr>
            <a:spLocks noGrp="1"/>
          </p:cNvSpPr>
          <p:nvPr>
            <p:ph idx="1"/>
          </p:nvPr>
        </p:nvSpPr>
        <p:spPr>
          <a:xfrm>
            <a:off x="-125628" y="1690688"/>
            <a:ext cx="11030465" cy="4351338"/>
          </a:xfrm>
        </p:spPr>
        <p:txBody>
          <a:bodyPr/>
          <a:lstStyle/>
          <a:p>
            <a:pPr lvl="1">
              <a:lnSpc>
                <a:spcPct val="107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CT-gold standard to detect intracranial bleeding or macro-structural injury</a:t>
            </a:r>
          </a:p>
          <a:p>
            <a:pPr lvl="1">
              <a:lnSpc>
                <a:spcPct val="107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MRI-has value in cases with atypical or prolonged recovery</a:t>
            </a:r>
          </a:p>
          <a:p>
            <a:pPr lvl="2">
              <a:lnSpc>
                <a:spcPct val="107000"/>
              </a:lnSpc>
              <a:spcBef>
                <a:spcPts val="0"/>
              </a:spcBef>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Advanced multi-modal MRI technologies are used more in research protocols to understand neurobiological effects and recovery</a:t>
            </a:r>
          </a:p>
          <a:p>
            <a:pPr lvl="1">
              <a:lnSpc>
                <a:spcPct val="107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PET</a:t>
            </a:r>
          </a:p>
          <a:p>
            <a:pPr lvl="1">
              <a:lnSpc>
                <a:spcPct val="107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Biomarkers</a:t>
            </a:r>
          </a:p>
          <a:p>
            <a:pPr lvl="2">
              <a:lnSpc>
                <a:spcPct val="107000"/>
              </a:lnSpc>
              <a:spcBef>
                <a:spcPts val="0"/>
              </a:spcBef>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Show promise for r/o intracranial bleeds and structural damage-reduce utilization of head CTs in ED</a:t>
            </a:r>
          </a:p>
          <a:p>
            <a:pPr lvl="3">
              <a:lnSpc>
                <a:spcPct val="107000"/>
              </a:lnSpc>
              <a:spcBef>
                <a:spcPts val="0"/>
              </a:spcBef>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Glial fibrillary acidic protein (GFAP)</a:t>
            </a:r>
          </a:p>
          <a:p>
            <a:pPr lvl="3">
              <a:lnSpc>
                <a:spcPct val="107000"/>
              </a:lnSpc>
              <a:spcBef>
                <a:spcPts val="0"/>
              </a:spcBef>
              <a:buFont typeface="+mj-lt"/>
              <a:buAutoNum type="arabicPeriod"/>
            </a:pPr>
            <a:r>
              <a:rPr lang="es-ES" sz="2000" dirty="0" err="1">
                <a:effectLst/>
                <a:latin typeface="Calibri" panose="020F0502020204030204" pitchFamily="34" charset="0"/>
                <a:ea typeface="Calibri" panose="020F0502020204030204" pitchFamily="34" charset="0"/>
                <a:cs typeface="Times New Roman" panose="02020603050405020304" pitchFamily="18" charset="0"/>
              </a:rPr>
              <a:t>Ubiquitin</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carboxy</a:t>
            </a:r>
            <a:r>
              <a:rPr lang="es-ES" sz="2000" dirty="0">
                <a:effectLst/>
                <a:latin typeface="Calibri" panose="020F0502020204030204" pitchFamily="34" charset="0"/>
                <a:ea typeface="Calibri" panose="020F0502020204030204" pitchFamily="34" charset="0"/>
                <a:cs typeface="Times New Roman" panose="02020603050405020304" pitchFamily="18" charset="0"/>
              </a:rPr>
              <a:t>-terminal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hydrolase</a:t>
            </a:r>
            <a:r>
              <a:rPr lang="es-ES" sz="2000" dirty="0">
                <a:effectLst/>
                <a:latin typeface="Calibri" panose="020F0502020204030204" pitchFamily="34" charset="0"/>
                <a:ea typeface="Calibri" panose="020F0502020204030204" pitchFamily="34" charset="0"/>
                <a:cs typeface="Times New Roman" panose="02020603050405020304" pitchFamily="18" charset="0"/>
              </a:rPr>
              <a:t> L1 (UCHL1)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3">
              <a:lnSpc>
                <a:spcPct val="107000"/>
              </a:lnSpc>
              <a:spcBef>
                <a:spcPts val="0"/>
              </a:spcBef>
              <a:spcAft>
                <a:spcPts val="80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S100 calcium binding protein *</a:t>
            </a:r>
          </a:p>
          <a:p>
            <a:endParaRPr lang="en-US" dirty="0"/>
          </a:p>
        </p:txBody>
      </p:sp>
      <p:pic>
        <p:nvPicPr>
          <p:cNvPr id="4098" name="Picture 2" descr="MRI Scan VS CT Scan : What's the difference? - Omega PDS">
            <a:extLst>
              <a:ext uri="{FF2B5EF4-FFF2-40B4-BE49-F238E27FC236}">
                <a16:creationId xmlns:a16="http://schemas.microsoft.com/office/drawing/2014/main" id="{FBEC0D51-BA8D-4625-86D8-9A4E6AF56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077" y="4672208"/>
            <a:ext cx="3387118" cy="1693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25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B6A0CEA-711B-4D3F-B56C-0F13462B343F}"/>
              </a:ext>
            </a:extLst>
          </p:cNvPr>
          <p:cNvSpPr>
            <a:spLocks noGrp="1"/>
          </p:cNvSpPr>
          <p:nvPr>
            <p:ph type="title"/>
          </p:nvPr>
        </p:nvSpPr>
        <p:spPr>
          <a:xfrm>
            <a:off x="838200" y="365125"/>
            <a:ext cx="6306732" cy="1325563"/>
          </a:xfrm>
        </p:spPr>
        <p:txBody>
          <a:bodyPr>
            <a:normAutofit/>
          </a:bodyPr>
          <a:lstStyle/>
          <a:p>
            <a:r>
              <a:rPr lang="en-US" sz="3700">
                <a:solidFill>
                  <a:srgbClr val="FF0000"/>
                </a:solidFill>
              </a:rPr>
              <a:t>MD Management/Referring Out</a:t>
            </a:r>
          </a:p>
        </p:txBody>
      </p:sp>
      <p:sp>
        <p:nvSpPr>
          <p:cNvPr id="3" name="Content Placeholder 2">
            <a:extLst>
              <a:ext uri="{FF2B5EF4-FFF2-40B4-BE49-F238E27FC236}">
                <a16:creationId xmlns:a16="http://schemas.microsoft.com/office/drawing/2014/main" id="{8FE4F4DF-99A6-4EDC-A2DD-5F627C4C736D}"/>
              </a:ext>
            </a:extLst>
          </p:cNvPr>
          <p:cNvSpPr>
            <a:spLocks noGrp="1"/>
          </p:cNvSpPr>
          <p:nvPr>
            <p:ph idx="1"/>
          </p:nvPr>
        </p:nvSpPr>
        <p:spPr>
          <a:xfrm>
            <a:off x="426084" y="1690687"/>
            <a:ext cx="6862989" cy="4936536"/>
          </a:xfrm>
        </p:spPr>
        <p:txBody>
          <a:bodyPr>
            <a:normAutofit lnSpcReduction="10000"/>
          </a:bodyPr>
          <a:lstStyle/>
          <a:p>
            <a:pPr lvl="1">
              <a:spcBef>
                <a:spcPts val="0"/>
              </a:spcBef>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Red flag symptoms</a:t>
            </a:r>
          </a:p>
          <a:p>
            <a:pPr lvl="2">
              <a:spcBef>
                <a:spcPts val="0"/>
              </a:spcBef>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Sudden, intense headaches</a:t>
            </a:r>
          </a:p>
          <a:p>
            <a:pPr lvl="2">
              <a:spcBef>
                <a:spcPts val="0"/>
              </a:spcBef>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Difficulty talking or finding the right words-slurred speech</a:t>
            </a:r>
          </a:p>
          <a:p>
            <a:pPr lvl="2">
              <a:spcBef>
                <a:spcPts val="0"/>
              </a:spcBef>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Unusual behavior-increased confusion, cannot recognize people or places </a:t>
            </a:r>
          </a:p>
          <a:p>
            <a:pPr lvl="2">
              <a:spcBef>
                <a:spcPts val="0"/>
              </a:spcBef>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Difficulty swallowing </a:t>
            </a:r>
          </a:p>
          <a:p>
            <a:pPr lvl="2">
              <a:spcBef>
                <a:spcPts val="0"/>
              </a:spcBef>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Loss of consciousness </a:t>
            </a:r>
          </a:p>
          <a:p>
            <a:pPr lvl="2">
              <a:spcBef>
                <a:spcPts val="0"/>
              </a:spcBef>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Seizures</a:t>
            </a:r>
          </a:p>
          <a:p>
            <a:pPr lvl="2">
              <a:spcBef>
                <a:spcPts val="0"/>
              </a:spcBef>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Vomiting </a:t>
            </a:r>
          </a:p>
          <a:p>
            <a:pPr lvl="2">
              <a:spcBef>
                <a:spcPts val="0"/>
              </a:spcBef>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Weakness and numbness in any part of the body </a:t>
            </a:r>
          </a:p>
          <a:p>
            <a:pPr lvl="2">
              <a:spcBef>
                <a:spcPts val="0"/>
              </a:spcBef>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Looks very drowsy/can’t be awakened </a:t>
            </a:r>
          </a:p>
          <a:p>
            <a:pPr lvl="2">
              <a:spcBef>
                <a:spcPts val="0"/>
              </a:spcBef>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Discharge from nose and/or ears (watery or bloody)</a:t>
            </a:r>
          </a:p>
          <a:p>
            <a:pPr lvl="2">
              <a:spcBef>
                <a:spcPts val="0"/>
              </a:spcBef>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Pupillary abnormality </a:t>
            </a:r>
          </a:p>
          <a:p>
            <a:pPr lvl="2">
              <a:spcBef>
                <a:spcPts val="0"/>
              </a:spcBef>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Suspected open, depressed, or basal skull fracture</a:t>
            </a:r>
          </a:p>
          <a:p>
            <a:pPr lvl="2">
              <a:spcBef>
                <a:spcPts val="0"/>
              </a:spcBef>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800"/>
              </a:spcAft>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Symptoms persisting greater than 10-14 days</a:t>
            </a:r>
          </a:p>
          <a:p>
            <a:endParaRPr lang="en-US" sz="1800" dirty="0"/>
          </a:p>
        </p:txBody>
      </p:sp>
      <p:pic>
        <p:nvPicPr>
          <p:cNvPr id="7170" name="Picture 2" descr="5 red flags you should know about colon cancer | health enews">
            <a:extLst>
              <a:ext uri="{FF2B5EF4-FFF2-40B4-BE49-F238E27FC236}">
                <a16:creationId xmlns:a16="http://schemas.microsoft.com/office/drawing/2014/main" id="{EB1089B4-A37E-41F4-AF45-7D122DBDDF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111"/>
          <a:stretch/>
        </p:blipFill>
        <p:spPr bwMode="auto">
          <a:xfrm>
            <a:off x="6988009" y="1576251"/>
            <a:ext cx="4360624" cy="4360624"/>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5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4" end="14"/>
                                            </p:txEl>
                                          </p:spTgt>
                                        </p:tgtEl>
                                        <p:attrNameLst>
                                          <p:attrName>style.color</p:attrName>
                                        </p:attrNameLst>
                                      </p:cBhvr>
                                      <p:to>
                                        <a:srgbClr val="E02506"/>
                                      </p:to>
                                    </p:animClr>
                                    <p:animClr clrSpc="rgb" dir="cw">
                                      <p:cBhvr>
                                        <p:cTn id="7" dur="500" fill="hold"/>
                                        <p:tgtEl>
                                          <p:spTgt spid="3">
                                            <p:txEl>
                                              <p:pRg st="14" end="14"/>
                                            </p:txEl>
                                          </p:spTgt>
                                        </p:tgtEl>
                                        <p:attrNameLst>
                                          <p:attrName>fillcolor</p:attrName>
                                        </p:attrNameLst>
                                      </p:cBhvr>
                                      <p:to>
                                        <a:srgbClr val="E02506"/>
                                      </p:to>
                                    </p:animClr>
                                    <p:set>
                                      <p:cBhvr>
                                        <p:cTn id="8" dur="500" fill="hold"/>
                                        <p:tgtEl>
                                          <p:spTgt spid="3">
                                            <p:txEl>
                                              <p:pRg st="14" end="14"/>
                                            </p:txEl>
                                          </p:spTgt>
                                        </p:tgtEl>
                                        <p:attrNameLst>
                                          <p:attrName>fill.type</p:attrName>
                                        </p:attrNameLst>
                                      </p:cBhvr>
                                      <p:to>
                                        <p:strVal val="solid"/>
                                      </p:to>
                                    </p:set>
                                    <p:set>
                                      <p:cBhvr>
                                        <p:cTn id="9" dur="500" fill="hold"/>
                                        <p:tgtEl>
                                          <p:spTgt spid="3">
                                            <p:txEl>
                                              <p:pRg st="14" end="1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c 76">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454FC2BE-C13C-4164-8817-BCDEFA7A07E5}"/>
              </a:ext>
            </a:extLst>
          </p:cNvPr>
          <p:cNvSpPr>
            <a:spLocks noGrp="1"/>
          </p:cNvSpPr>
          <p:nvPr>
            <p:ph type="title"/>
          </p:nvPr>
        </p:nvSpPr>
        <p:spPr>
          <a:xfrm>
            <a:off x="4184542" y="228042"/>
            <a:ext cx="7363990" cy="1325563"/>
          </a:xfrm>
        </p:spPr>
        <p:txBody>
          <a:bodyPr>
            <a:normAutofit/>
          </a:bodyPr>
          <a:lstStyle/>
          <a:p>
            <a:r>
              <a:rPr lang="en-US" dirty="0">
                <a:solidFill>
                  <a:srgbClr val="FF0000"/>
                </a:solidFill>
              </a:rPr>
              <a:t>Concussion Evaluation</a:t>
            </a:r>
          </a:p>
        </p:txBody>
      </p:sp>
      <p:pic>
        <p:nvPicPr>
          <p:cNvPr id="5126" name="Picture 6" descr="BEAM: The behavioral evaluation and addiction management team">
            <a:extLst>
              <a:ext uri="{FF2B5EF4-FFF2-40B4-BE49-F238E27FC236}">
                <a16:creationId xmlns:a16="http://schemas.microsoft.com/office/drawing/2014/main" id="{8967B6A9-7A2A-477C-BA0B-A219FEBC02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02" r="48948" b="1"/>
          <a:stretch/>
        </p:blipFill>
        <p:spPr bwMode="auto">
          <a:xfrm>
            <a:off x="823675" y="252388"/>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Neurotrauma Review Series—Part 1: Why Evaluate the Cranial Nerves?">
            <a:extLst>
              <a:ext uri="{FF2B5EF4-FFF2-40B4-BE49-F238E27FC236}">
                <a16:creationId xmlns:a16="http://schemas.microsoft.com/office/drawing/2014/main" id="{4CDB03E7-7155-4003-B3DB-B35CDD3C52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748" b="-2"/>
          <a:stretch/>
        </p:blipFill>
        <p:spPr bwMode="auto">
          <a:xfrm>
            <a:off x="823675" y="3481140"/>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F1E8261-66A0-4276-88B2-6069E2ECE9D4}"/>
              </a:ext>
            </a:extLst>
          </p:cNvPr>
          <p:cNvSpPr>
            <a:spLocks noGrp="1"/>
          </p:cNvSpPr>
          <p:nvPr>
            <p:ph idx="1"/>
          </p:nvPr>
        </p:nvSpPr>
        <p:spPr>
          <a:xfrm>
            <a:off x="4184542" y="1271451"/>
            <a:ext cx="7363990" cy="5328407"/>
          </a:xfrm>
        </p:spPr>
        <p:txBody>
          <a:bodyPr vert="horz" lIns="91440" tIns="45720" rIns="91440" bIns="45720" rtlCol="0">
            <a:normAutofit fontScale="92500" lnSpcReduction="20000"/>
          </a:bodyPr>
          <a:lstStyle/>
          <a:p>
            <a:pPr marL="914400" marR="0" lvl="2" indent="0">
              <a:spcBef>
                <a:spcPts val="0"/>
              </a:spcBef>
              <a:spcAft>
                <a:spcPts val="0"/>
              </a:spcAft>
              <a:buNone/>
            </a:pPr>
            <a:r>
              <a:rPr lang="en-US" sz="3000" b="1" dirty="0">
                <a:effectLst/>
                <a:latin typeface="Calibri" panose="020F0502020204030204" pitchFamily="34" charset="0"/>
                <a:ea typeface="Calibri" panose="020F0502020204030204" pitchFamily="34" charset="0"/>
                <a:cs typeface="Times New Roman" panose="02020603050405020304" pitchFamily="18" charset="0"/>
              </a:rPr>
              <a:t>Medical</a:t>
            </a:r>
          </a:p>
          <a:p>
            <a:pPr lvl="3">
              <a:spcBef>
                <a:spcPts val="0"/>
              </a:spcBef>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3">
              <a:spcBef>
                <a:spcPts val="0"/>
              </a:spcBef>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Detailed history</a:t>
            </a:r>
            <a:r>
              <a:rPr lang="en-US" sz="2400" dirty="0">
                <a:latin typeface="Calibri"/>
                <a:ea typeface="+mn-lt"/>
                <a:cs typeface="Calibri"/>
              </a:rPr>
              <a:t> </a:t>
            </a:r>
          </a:p>
          <a:p>
            <a:pPr lvl="4">
              <a:spcBef>
                <a:spcPts val="0"/>
              </a:spcBef>
              <a:buAutoNum type="arabicPeriod"/>
            </a:pPr>
            <a:r>
              <a:rPr lang="en-US" sz="2400" dirty="0">
                <a:latin typeface="Calibri"/>
                <a:ea typeface="+mn-lt"/>
                <a:cs typeface="Calibri"/>
              </a:rPr>
              <a:t>Injury Mechanism</a:t>
            </a:r>
            <a:endParaRPr lang="en-US" sz="2400" dirty="0">
              <a:ea typeface="+mn-lt"/>
              <a:cs typeface="+mn-lt"/>
            </a:endParaRPr>
          </a:p>
          <a:p>
            <a:pPr lvl="4">
              <a:spcBef>
                <a:spcPts val="0"/>
              </a:spcBef>
              <a:buAutoNum type="arabicPeriod"/>
            </a:pPr>
            <a:r>
              <a:rPr lang="en-US" sz="2400" dirty="0">
                <a:latin typeface="Calibri"/>
                <a:ea typeface="+mn-lt"/>
                <a:cs typeface="Calibri"/>
              </a:rPr>
              <a:t>Past concussions (number, recovery course, and time between injuries)</a:t>
            </a:r>
            <a:endParaRPr lang="en-US" sz="2400" dirty="0">
              <a:ea typeface="+mn-lt"/>
              <a:cs typeface="+mn-lt"/>
            </a:endParaRPr>
          </a:p>
          <a:p>
            <a:pPr lvl="4">
              <a:spcBef>
                <a:spcPts val="0"/>
              </a:spcBef>
              <a:buAutoNum type="arabicPeriod"/>
            </a:pPr>
            <a:r>
              <a:rPr lang="en-US" sz="2400" dirty="0">
                <a:latin typeface="Calibri"/>
                <a:ea typeface="+mn-lt"/>
                <a:cs typeface="Calibri"/>
              </a:rPr>
              <a:t>Presence of premorbid/comorbid conditions</a:t>
            </a:r>
            <a:endParaRPr lang="en-US" sz="2400" dirty="0">
              <a:ea typeface="+mn-lt"/>
              <a:cs typeface="+mn-lt"/>
            </a:endParaRPr>
          </a:p>
          <a:p>
            <a:pPr lvl="5">
              <a:spcBef>
                <a:spcPts val="0"/>
              </a:spcBef>
              <a:buAutoNum type="alphaLcPeriod"/>
            </a:pPr>
            <a:r>
              <a:rPr lang="en-US" sz="2400" dirty="0">
                <a:latin typeface="Calibri"/>
                <a:ea typeface="+mn-lt"/>
                <a:cs typeface="Calibri"/>
              </a:rPr>
              <a:t>Learning disabilities </a:t>
            </a:r>
            <a:endParaRPr lang="en-US" sz="2400" dirty="0">
              <a:ea typeface="+mn-lt"/>
              <a:cs typeface="+mn-lt"/>
            </a:endParaRPr>
          </a:p>
          <a:p>
            <a:pPr lvl="5">
              <a:spcBef>
                <a:spcPts val="0"/>
              </a:spcBef>
              <a:buAutoNum type="alphaLcPeriod"/>
            </a:pPr>
            <a:r>
              <a:rPr lang="en-US" sz="2400" dirty="0">
                <a:latin typeface="Calibri"/>
                <a:ea typeface="+mn-lt"/>
                <a:cs typeface="Calibri"/>
              </a:rPr>
              <a:t>Attention deficit disorder</a:t>
            </a:r>
            <a:endParaRPr lang="en-US" sz="2400" dirty="0">
              <a:ea typeface="+mn-lt"/>
              <a:cs typeface="+mn-lt"/>
            </a:endParaRPr>
          </a:p>
          <a:p>
            <a:pPr lvl="5">
              <a:spcBef>
                <a:spcPts val="0"/>
              </a:spcBef>
              <a:buAutoNum type="alphaLcPeriod"/>
            </a:pPr>
            <a:r>
              <a:rPr lang="en-US" sz="2400" dirty="0">
                <a:latin typeface="Calibri"/>
                <a:ea typeface="+mn-lt"/>
                <a:cs typeface="Calibri"/>
              </a:rPr>
              <a:t>Motion sickness/sensitivity</a:t>
            </a:r>
            <a:endParaRPr lang="en-US" sz="2400" dirty="0">
              <a:ea typeface="+mn-lt"/>
              <a:cs typeface="+mn-lt"/>
            </a:endParaRPr>
          </a:p>
          <a:p>
            <a:pPr lvl="5">
              <a:spcBef>
                <a:spcPts val="0"/>
              </a:spcBef>
              <a:buAutoNum type="alphaLcPeriod"/>
            </a:pPr>
            <a:r>
              <a:rPr lang="en-US" sz="2400" dirty="0">
                <a:latin typeface="Calibri"/>
                <a:ea typeface="+mn-lt"/>
                <a:cs typeface="Calibri"/>
              </a:rPr>
              <a:t>Mood disorders</a:t>
            </a:r>
            <a:endParaRPr lang="en-US" sz="2400" dirty="0">
              <a:ea typeface="+mn-lt"/>
              <a:cs typeface="+mn-lt"/>
            </a:endParaRPr>
          </a:p>
          <a:p>
            <a:pPr lvl="5">
              <a:spcBef>
                <a:spcPts val="0"/>
              </a:spcBef>
              <a:buAutoNum type="alphaLcPeriod"/>
            </a:pPr>
            <a:r>
              <a:rPr lang="en-US" sz="2400" dirty="0">
                <a:latin typeface="Calibri"/>
                <a:ea typeface="+mn-lt"/>
                <a:cs typeface="Calibri"/>
              </a:rPr>
              <a:t>Migraines/headache disorders</a:t>
            </a:r>
            <a:endParaRPr lang="en-US" sz="2400" dirty="0">
              <a:ea typeface="+mn-lt"/>
              <a:cs typeface="+mn-lt"/>
            </a:endParaRPr>
          </a:p>
          <a:p>
            <a:pPr lvl="5">
              <a:spcBef>
                <a:spcPts val="0"/>
              </a:spcBef>
              <a:spcAft>
                <a:spcPts val="800"/>
              </a:spcAft>
              <a:buAutoNum type="alphaLcPeriod"/>
            </a:pPr>
            <a:r>
              <a:rPr lang="en-US" sz="2400" dirty="0">
                <a:latin typeface="Calibri"/>
                <a:cs typeface="Calibri"/>
              </a:rPr>
              <a:t>Current medication use</a:t>
            </a:r>
            <a:endParaRPr lang="en-US" sz="2400" dirty="0"/>
          </a:p>
          <a:p>
            <a:pPr lvl="3">
              <a:spcBef>
                <a:spcPts val="0"/>
              </a:spcBef>
              <a:buFont typeface="Symbol" panose="05050102010706020507" pitchFamily="18" charset="2"/>
              <a:buChar char=""/>
            </a:pPr>
            <a:r>
              <a:rPr lang="en-US" sz="2000" dirty="0">
                <a:latin typeface="Calibri"/>
                <a:ea typeface="Calibri" panose="020F0502020204030204" pitchFamily="34" charset="0"/>
                <a:cs typeface="Times New Roman"/>
              </a:rPr>
              <a:t>Cranial Nerve Exam</a:t>
            </a:r>
          </a:p>
          <a:p>
            <a:pPr lvl="3">
              <a:spcBef>
                <a:spcPts val="0"/>
              </a:spcBef>
              <a:buFont typeface="Symbol" panose="05050102010706020507" pitchFamily="18" charset="2"/>
              <a:buChar char=""/>
            </a:pPr>
            <a:r>
              <a:rPr lang="en-US" sz="2000" dirty="0">
                <a:latin typeface="Calibri"/>
                <a:ea typeface="Calibri" panose="020F0502020204030204" pitchFamily="34" charset="0"/>
                <a:cs typeface="Times New Roman"/>
              </a:rPr>
              <a:t>Cervical Spine Evaluation</a:t>
            </a:r>
          </a:p>
          <a:p>
            <a:pPr lvl="3">
              <a:spcBef>
                <a:spcPts val="0"/>
              </a:spcBef>
              <a:buFont typeface="Symbol" panose="05050102010706020507" pitchFamily="18" charset="2"/>
              <a:buChar char=""/>
            </a:pPr>
            <a:r>
              <a:rPr lang="en-US" sz="2000" dirty="0">
                <a:latin typeface="Calibri"/>
                <a:ea typeface="Calibri" panose="020F0502020204030204" pitchFamily="34" charset="0"/>
                <a:cs typeface="Times New Roman"/>
              </a:rPr>
              <a:t>Neurocognitive Testing</a:t>
            </a:r>
          </a:p>
          <a:p>
            <a:pPr lvl="5">
              <a:spcBef>
                <a:spcPts val="0"/>
              </a:spcBef>
              <a:buFont typeface="Symbol" panose="05050102010706020507" pitchFamily="18" charset="2"/>
              <a:buChar char=""/>
            </a:pPr>
            <a:r>
              <a:rPr lang="en-US" sz="2400" dirty="0">
                <a:effectLst/>
                <a:latin typeface="Calibri"/>
                <a:ea typeface="Calibri" panose="020F0502020204030204" pitchFamily="34" charset="0"/>
                <a:cs typeface="Times New Roman"/>
              </a:rPr>
              <a:t>C3 Logix, SCAT, IMPACT</a:t>
            </a:r>
          </a:p>
          <a:p>
            <a:pPr lvl="3">
              <a:spcBef>
                <a:spcPts val="0"/>
              </a:spcBef>
              <a:buFont typeface="Symbol" panose="05050102010706020507" pitchFamily="18" charset="2"/>
              <a:buChar char=""/>
            </a:pPr>
            <a:r>
              <a:rPr lang="en-US" sz="2000" dirty="0">
                <a:cs typeface="Times New Roman"/>
              </a:rPr>
              <a:t>Eye Test-</a:t>
            </a:r>
            <a:r>
              <a:rPr lang="en-US" sz="2000" dirty="0" err="1">
                <a:cs typeface="Times New Roman"/>
              </a:rPr>
              <a:t>Synaptec</a:t>
            </a:r>
            <a:endParaRPr lang="en-US" sz="2000" dirty="0">
              <a:cs typeface="Times New Roman"/>
            </a:endParaRPr>
          </a:p>
          <a:p>
            <a:pPr lvl="3">
              <a:spcBef>
                <a:spcPts val="0"/>
              </a:spcBef>
              <a:buFont typeface="Symbol" panose="05050102010706020507" pitchFamily="18" charset="2"/>
              <a:buChar char=""/>
            </a:pPr>
            <a:r>
              <a:rPr lang="en-US" sz="2000" dirty="0">
                <a:cs typeface="Times New Roman"/>
              </a:rPr>
              <a:t>Symptom tracking</a:t>
            </a:r>
          </a:p>
          <a:p>
            <a:pPr lvl="4">
              <a:spcBef>
                <a:spcPts val="0"/>
              </a:spcBef>
              <a:buFont typeface="Symbol" panose="05050102010706020507" pitchFamily="18" charset="2"/>
              <a:buChar char=""/>
            </a:pPr>
            <a:r>
              <a:rPr lang="en-US" sz="2400" dirty="0">
                <a:cs typeface="Times New Roman"/>
              </a:rPr>
              <a:t>Significance 24-48 hours</a:t>
            </a:r>
          </a:p>
          <a:p>
            <a:pPr lvl="4">
              <a:spcBef>
                <a:spcPts val="0"/>
              </a:spcBef>
              <a:buFont typeface="Symbol" panose="05050102010706020507" pitchFamily="18" charset="2"/>
              <a:buChar char=""/>
            </a:pPr>
            <a:r>
              <a:rPr lang="en-US" sz="2400" b="1" dirty="0">
                <a:cs typeface="Times New Roman"/>
              </a:rPr>
              <a:t>Reduction in symptoms for RTP progression</a:t>
            </a:r>
            <a:endParaRPr lang="en-US" sz="2400" dirty="0">
              <a:cs typeface="Times New Roman"/>
            </a:endParaRPr>
          </a:p>
          <a:p>
            <a:endParaRPr lang="en-US" sz="2400" dirty="0">
              <a:cs typeface="Calibri" panose="020F0502020204030204"/>
            </a:endParaRPr>
          </a:p>
        </p:txBody>
      </p:sp>
    </p:spTree>
    <p:extLst>
      <p:ext uri="{BB962C8B-B14F-4D97-AF65-F5344CB8AC3E}">
        <p14:creationId xmlns:p14="http://schemas.microsoft.com/office/powerpoint/2010/main" val="347130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5884</Words>
  <Application>Microsoft Office PowerPoint</Application>
  <PresentationFormat>Widescreen</PresentationFormat>
  <Paragraphs>662</Paragraphs>
  <Slides>38</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Bahnschrift</vt:lpstr>
      <vt:lpstr>Bahnschrift SemiBold</vt:lpstr>
      <vt:lpstr>Calibri</vt:lpstr>
      <vt:lpstr>Calibri Light</vt:lpstr>
      <vt:lpstr>Symbol</vt:lpstr>
      <vt:lpstr>Symbol,Sans-Serif</vt:lpstr>
      <vt:lpstr>Times New Roman</vt:lpstr>
      <vt:lpstr>Wingdings</vt:lpstr>
      <vt:lpstr>Office Theme</vt:lpstr>
      <vt:lpstr>PowerPoint Presentation</vt:lpstr>
      <vt:lpstr>UFC Performance Institute: Interdisciplinary Objectives</vt:lpstr>
      <vt:lpstr>Interdisciplinary Objectives</vt:lpstr>
      <vt:lpstr>Concussion Identification </vt:lpstr>
      <vt:lpstr>Concussion Identification (cont)</vt:lpstr>
      <vt:lpstr>Initial Symptom Management</vt:lpstr>
      <vt:lpstr>Are Diagnostics Appropriate?</vt:lpstr>
      <vt:lpstr>MD Management/Referring Out</vt:lpstr>
      <vt:lpstr>Concussion Evaluation</vt:lpstr>
      <vt:lpstr>Further Evaluation</vt:lpstr>
      <vt:lpstr>Further Evaluation (cont'd)</vt:lpstr>
      <vt:lpstr>Nutrition Considerations with Concussion</vt:lpstr>
      <vt:lpstr>Nutrition Considerations with Concussion</vt:lpstr>
      <vt:lpstr>How to Manage at Home</vt:lpstr>
      <vt:lpstr>Specialized Treatments at Therapy</vt:lpstr>
      <vt:lpstr>Specialized Treatments at Therapy</vt:lpstr>
      <vt:lpstr>UFCPI: Return to Sport Protocol</vt:lpstr>
      <vt:lpstr>Overall Nutrition Intervention &amp; Progression</vt:lpstr>
      <vt:lpstr>Concussion - Nutrition Recovery Paradigm (target of interventions)</vt:lpstr>
      <vt:lpstr>1*  Nutrition Interventions</vt:lpstr>
      <vt:lpstr>2*  Nutrition Interventions</vt:lpstr>
      <vt:lpstr>Exercise Tolerance Assessment Considerations</vt:lpstr>
      <vt:lpstr>UFCPI: Return to Sport Protocol</vt:lpstr>
      <vt:lpstr>UFCPI: Return to Sport Protocol</vt:lpstr>
      <vt:lpstr>UFCPI: Return to Sport Protocol (S3 cont.)</vt:lpstr>
      <vt:lpstr>UFCPI: Return to Sport Protocol</vt:lpstr>
      <vt:lpstr>UFCPI: Return to Sport Protocol (S4 cont.)</vt:lpstr>
      <vt:lpstr>UFCPI: Return to Sport Protocol</vt:lpstr>
      <vt:lpstr>UFCPI: Return to Sport Protocol (S5 cont.)</vt:lpstr>
      <vt:lpstr>UFCPI: Return to Sport Protocol</vt:lpstr>
      <vt:lpstr>UFCPI: Return to Sport Protocol (S6 cont.)</vt:lpstr>
      <vt:lpstr>UFCPI: Return to Sport Protocol</vt:lpstr>
      <vt:lpstr>Post-Concussion Symptoms-Lingering Symptoms that aren’t resolving </vt:lpstr>
      <vt:lpstr>Take Home Messages</vt:lpstr>
      <vt:lpstr>Interdisciplinary  Objectives</vt:lpstr>
      <vt:lpstr>Questions?</vt:lpstr>
      <vt:lpstr>References </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Linden</dc:creator>
  <cp:lastModifiedBy>Clint Wattenberg</cp:lastModifiedBy>
  <cp:revision>1</cp:revision>
  <dcterms:created xsi:type="dcterms:W3CDTF">2021-08-31T22:32:50Z</dcterms:created>
  <dcterms:modified xsi:type="dcterms:W3CDTF">2021-09-18T15:18:29Z</dcterms:modified>
</cp:coreProperties>
</file>